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7" r:id="rId2"/>
    <p:sldId id="278" r:id="rId3"/>
    <p:sldId id="266" r:id="rId4"/>
    <p:sldId id="267" r:id="rId5"/>
    <p:sldId id="268" r:id="rId6"/>
    <p:sldId id="269" r:id="rId7"/>
    <p:sldId id="270" r:id="rId8"/>
    <p:sldId id="282" r:id="rId9"/>
    <p:sldId id="271" r:id="rId10"/>
    <p:sldId id="272" r:id="rId11"/>
    <p:sldId id="273" r:id="rId12"/>
    <p:sldId id="279" r:id="rId13"/>
    <p:sldId id="274" r:id="rId14"/>
    <p:sldId id="276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34B29"/>
    <a:srgbClr val="FF4343"/>
    <a:srgbClr val="E13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0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D26AC-2B84-4A6E-B751-B52F0063CA5F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63794-69B2-4A71-9481-7ECA677EE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74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2AD90-F4B4-47F7-345E-7A93620CD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5038C-378A-A9F5-BB80-DC120571E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2101A-4AE0-0DBC-C1F4-8C6569A2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FBC1B-4A23-E412-5134-6E5E3230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C22A3-2867-E9DD-8D8F-9E15B3B1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AB2F-560B-1C2B-8437-62B352C6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7AEF9-FD20-1B7C-5B85-64B0FD3EC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F2423-422D-83AB-5DC0-EF5FF3C6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30FCE-6818-C138-8FC2-CDCC1F35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42EA5-9FA0-3F8E-F547-401AE244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6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611B9-18C3-771C-7107-3E512EAFA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7CAB5-D503-270C-E201-26020CBA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8517D-F8D6-5707-7EB2-B0FA7D25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31A5-3CEC-1110-ABDC-F7A3C958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297F3-490A-9C46-29CC-9424E1B5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2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3AF4-BA75-1FED-2806-9186304B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6466E-83AA-E79C-D418-EC85D445A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0ADE3-33CF-C34E-1A56-7C969396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F400-D156-2FFF-2AD6-99BFD9B7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CA886-B4A5-71FF-6D6F-B204499C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8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396A-FD9D-54A2-160D-15E0ECB5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B74C0-212B-01EC-23AA-D41135F0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B8E0-F59D-51A8-E4F5-76AE16E2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E5085-75C7-75E1-B9B0-6698DE78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78AF7-08D2-BD28-189B-422CBDAC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6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5CAC-FD65-449A-DC35-8AA61235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4A230-04A5-1E05-96F7-DF0199141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E77B4-305D-699D-D85C-7C14CDF37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8995E-FD9B-FB70-5C83-F8E9599E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CA030-D435-579C-5FA9-DC0138B9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85962-3266-C19A-406B-62084691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0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CB83-D294-4854-BE59-0519DDB7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D7C6A-2187-070B-1C44-E9B3AADDB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D8723-EA0A-D09E-A947-5A0122A7F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655D9-DF8D-13E3-50A5-30242590A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A9BF5-3BA9-C7E5-1D33-1A8AB38A0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056D8-A29A-0AE2-4971-AEA59F24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924A4-3820-2791-7890-46B06A55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304F99-DBCB-138D-B8C6-89C39061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0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A49A-B24E-9B8C-072A-9096BB72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1B250-D6E0-5437-824C-8C1D1AB4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531D4-5855-2BA5-6BD7-153376D1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8B011-C2FF-FFF8-5C5B-11AEA155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0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6836F-2920-C744-B0FD-D8374E8E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74594-44CC-4254-2CA0-B1AD36FEE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3C17C-7B52-2147-76AA-D5233ED7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0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9B9B-345D-4A35-681D-76A06AF2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410D-E367-CF01-53F9-D88E7ABB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1CD71-7660-0DBD-3BFF-3FC75C681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90D7F-6D02-28CE-AC6F-3FCFD959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3F5B1-586B-8489-F9A9-4FB41AB2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A2196-A2AD-46E4-BE2F-28B1FA21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6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A036-8EFB-9AEF-41E2-1A7A345E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37DED-5C2F-0761-699D-2FFF77997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BE512-10C7-8574-EC68-5DA83DC38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CB310-4784-0B4C-EE36-354FBF96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33D35-D7E0-EB94-4504-54B5FD51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8B9D6-FA9F-4BB4-F364-245B6637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8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77BE6-CAD6-7DEC-D2F3-3F979D9E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67C42-FA14-10A0-3891-F21495DFD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EBF01-638C-776F-C741-50BEB59A4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AD9EC-CF77-48B1-BC58-25FB5F9C7327}" type="datetimeFigureOut">
              <a:rPr lang="en-US" smtClean="0"/>
              <a:t>16-Nov-23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1A8C-0B4B-8C95-27CC-3F65517CA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7217D-B65B-C8CF-A053-D4A91D208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3FB29-6460-49ED-ACD1-2F91DB21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1.glb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microsoft.com/office/2017/06/relationships/model3d" Target="../media/model3d10.glb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tinkercad.com/dashboard" TargetMode="External"/><Relationship Id="rId7" Type="http://schemas.microsoft.com/office/2007/relationships/hdphoto" Target="../media/hdphoto3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dashboard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17/06/relationships/model3d" Target="../media/model3d12.glb"/><Relationship Id="rId7" Type="http://schemas.microsoft.com/office/2017/06/relationships/model3d" Target="../media/model3d7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17/06/relationships/model3d" Target="../media/model3d4.glb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3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17/06/relationships/model3d" Target="../media/model3d14.glb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9.jpg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9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17/06/relationships/model3d" Target="../media/model3d3.glb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microsoft.com/office/2017/06/relationships/model3d" Target="../media/model3d6.glb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microsoft.com/office/2017/06/relationships/model3d" Target="../media/model3d5.glb"/><Relationship Id="rId5" Type="http://schemas.openxmlformats.org/officeDocument/2006/relationships/image" Target="../media/image11.png"/><Relationship Id="rId15" Type="http://schemas.microsoft.com/office/2017/06/relationships/model3d" Target="../media/model3d7.glb"/><Relationship Id="rId10" Type="http://schemas.openxmlformats.org/officeDocument/2006/relationships/image" Target="../media/image13.png"/><Relationship Id="rId4" Type="http://schemas.microsoft.com/office/2017/06/relationships/model3d" Target="../media/model3d3.glb"/><Relationship Id="rId9" Type="http://schemas.microsoft.com/office/2017/06/relationships/model3d" Target="../media/model3d4.glb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3" Type="http://schemas.microsoft.com/office/2017/06/relationships/model3d" Target="../media/model3d4.glb"/><Relationship Id="rId7" Type="http://schemas.microsoft.com/office/2017/06/relationships/model3d" Target="../media/model3d6.glb"/><Relationship Id="rId12" Type="http://schemas.openxmlformats.org/officeDocument/2006/relationships/image" Target="../media/image17.png"/><Relationship Id="rId2" Type="http://schemas.openxmlformats.org/officeDocument/2006/relationships/image" Target="../media/image1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microsoft.com/office/2017/06/relationships/model3d" Target="../media/model3d8.glb"/><Relationship Id="rId5" Type="http://schemas.microsoft.com/office/2017/06/relationships/model3d" Target="../media/model3d5.glb"/><Relationship Id="rId15" Type="http://schemas.microsoft.com/office/2017/06/relationships/model3d" Target="../media/model3d9.glb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17/06/relationships/model3d" Target="../media/model3d7.glb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17/06/relationships/model3d" Target="../media/model3d8.glb"/><Relationship Id="rId7" Type="http://schemas.microsoft.com/office/2017/06/relationships/model3d" Target="../media/model3d9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microsoft.com/office/2017/06/relationships/model3d" Target="../media/model3d7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microsoft.com/office/2017/06/relationships/model3d" Target="../media/model3d6.glb"/><Relationship Id="rId4" Type="http://schemas.microsoft.com/office/2017/06/relationships/model3d" Target="../media/model3d8.glb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43A47D-F93C-A68B-F6CD-786274ACA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D9341C-E4CC-E874-51FB-BF484C42C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2" t="16391" r="30298" b="13028"/>
          <a:stretch/>
        </p:blipFill>
        <p:spPr>
          <a:xfrm>
            <a:off x="394284" y="448302"/>
            <a:ext cx="1289934" cy="132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D217E-7A51-3B23-C386-57D103404DFA}"/>
              </a:ext>
            </a:extLst>
          </p:cNvPr>
          <p:cNvSpPr txBox="1"/>
          <p:nvPr/>
        </p:nvSpPr>
        <p:spPr>
          <a:xfrm>
            <a:off x="1903406" y="453780"/>
            <a:ext cx="990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PARVATHA REDDY BABUL REDDY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VISVODAYA INSTITUTE OF TECHNOLOGY &amp;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F2F8D-1950-6EE4-E8F0-6B0CA75CB03B}"/>
              </a:ext>
            </a:extLst>
          </p:cNvPr>
          <p:cNvSpPr/>
          <p:nvPr/>
        </p:nvSpPr>
        <p:spPr>
          <a:xfrm rot="1762334">
            <a:off x="-10768667" y="9455495"/>
            <a:ext cx="20351262" cy="8956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8E8FD-5F1E-5A56-9D46-7CFD5D52DA20}"/>
              </a:ext>
            </a:extLst>
          </p:cNvPr>
          <p:cNvSpPr/>
          <p:nvPr/>
        </p:nvSpPr>
        <p:spPr>
          <a:xfrm rot="1762334">
            <a:off x="2609405" y="-10570717"/>
            <a:ext cx="20351262" cy="89564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D83F4-6BB2-E298-15CF-314DCD91E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301848">
            <a:off x="-3102905" y="-5007452"/>
            <a:ext cx="19920019" cy="168319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62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F9B6E7-75E5-DD40-C907-07F0E892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802DF-DD87-E025-FCDE-FB3BE1F9DCE5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AD59D-19DA-67AD-1DBA-4170212475B8}"/>
              </a:ext>
            </a:extLst>
          </p:cNvPr>
          <p:cNvSpPr txBox="1"/>
          <p:nvPr/>
        </p:nvSpPr>
        <p:spPr>
          <a:xfrm>
            <a:off x="228600" y="274320"/>
            <a:ext cx="1173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APPLICATIONS OF                     IN IOT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CD590-4F15-70AD-661A-C7202971F012}"/>
              </a:ext>
            </a:extLst>
          </p:cNvPr>
          <p:cNvSpPr txBox="1"/>
          <p:nvPr/>
        </p:nvSpPr>
        <p:spPr>
          <a:xfrm>
            <a:off x="323815" y="1097354"/>
            <a:ext cx="93776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Smart Homes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Traffic Signal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Medical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Laboratories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Body Control with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Aerospace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Automatic Vehicle Control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Examples:-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Obstacle Avoidance Robot  – as Mini Project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Plant Communicator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Motion following Security Camera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6B148-4ED4-9474-ABE6-64D09795C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7" t="16527" r="15916" b="3530"/>
          <a:stretch/>
        </p:blipFill>
        <p:spPr>
          <a:xfrm>
            <a:off x="6441440" y="1115968"/>
            <a:ext cx="5008986" cy="332869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Office Plant">
                <a:extLst>
                  <a:ext uri="{FF2B5EF4-FFF2-40B4-BE49-F238E27FC236}">
                    <a16:creationId xmlns:a16="http://schemas.microsoft.com/office/drawing/2014/main" id="{5AAB98C2-7F29-20E4-2963-818CB2C9029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784420"/>
                  </p:ext>
                </p:extLst>
              </p:nvPr>
            </p:nvGraphicFramePr>
            <p:xfrm>
              <a:off x="8080861" y="4725398"/>
              <a:ext cx="1374035" cy="23279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74035" cy="2327919"/>
                    </a:xfrm>
                    <a:prstGeom prst="rect">
                      <a:avLst/>
                    </a:prstGeom>
                  </am3d:spPr>
                  <am3d:camera>
                    <am3d:pos x="0" y="0" z="71653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1457" d="1000000"/>
                    <am3d:preTrans dx="-996304" dy="-18012638" dz="-302678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216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Office Plant">
                <a:extLst>
                  <a:ext uri="{FF2B5EF4-FFF2-40B4-BE49-F238E27FC236}">
                    <a16:creationId xmlns:a16="http://schemas.microsoft.com/office/drawing/2014/main" id="{5AAB98C2-7F29-20E4-2963-818CB2C902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0861" y="4725398"/>
                <a:ext cx="1374035" cy="2327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veillance Camera">
                <a:extLst>
                  <a:ext uri="{FF2B5EF4-FFF2-40B4-BE49-F238E27FC236}">
                    <a16:creationId xmlns:a16="http://schemas.microsoft.com/office/drawing/2014/main" id="{672E3E3C-A0DC-78C6-0AD3-9B666CD91F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5024784"/>
                  </p:ext>
                </p:extLst>
              </p:nvPr>
            </p:nvGraphicFramePr>
            <p:xfrm>
              <a:off x="9406722" y="4837471"/>
              <a:ext cx="2380421" cy="180912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80421" cy="1809120"/>
                    </a:xfrm>
                    <a:prstGeom prst="rect">
                      <a:avLst/>
                    </a:prstGeom>
                  </am3d:spPr>
                  <am3d:camera>
                    <am3d:pos x="0" y="0" z="5808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26549" d="1000000"/>
                    <am3d:preTrans dx="-1049510" dy="-9030481" dz="-159671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6361" ay="2042893" az="5747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61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veillance Camera">
                <a:extLst>
                  <a:ext uri="{FF2B5EF4-FFF2-40B4-BE49-F238E27FC236}">
                    <a16:creationId xmlns:a16="http://schemas.microsoft.com/office/drawing/2014/main" id="{672E3E3C-A0DC-78C6-0AD3-9B666CD91F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6722" y="4837471"/>
                <a:ext cx="2380421" cy="1809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EE7A80-E492-5841-E122-A63797EAAE62}"/>
              </a:ext>
            </a:extLst>
          </p:cNvPr>
          <p:cNvSpPr txBox="1"/>
          <p:nvPr/>
        </p:nvSpPr>
        <p:spPr>
          <a:xfrm>
            <a:off x="6309479" y="252713"/>
            <a:ext cx="290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992B78-FF7A-1567-F0E3-89734E5F4A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26221">
            <a:off x="-7197454" y="-853140"/>
            <a:ext cx="3931920" cy="2211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7B3B3-F0F3-AC50-CD01-588376A34F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86" y="9182879"/>
            <a:ext cx="5323840" cy="2994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E4AB12-9110-BC87-F980-881E69695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50487">
            <a:off x="16078319" y="-1312661"/>
            <a:ext cx="3931920" cy="22117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6CF9A6-DCC9-660B-2D79-A50814727B93}"/>
              </a:ext>
            </a:extLst>
          </p:cNvPr>
          <p:cNvSpPr txBox="1"/>
          <p:nvPr/>
        </p:nvSpPr>
        <p:spPr>
          <a:xfrm>
            <a:off x="-175871" y="-1809562"/>
            <a:ext cx="1201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CAN WE PRACTICE                     WITHOUT ARDUINO</a:t>
            </a:r>
          </a:p>
        </p:txBody>
      </p:sp>
    </p:spTree>
    <p:extLst>
      <p:ext uri="{BB962C8B-B14F-4D97-AF65-F5344CB8AC3E}">
        <p14:creationId xmlns:p14="http://schemas.microsoft.com/office/powerpoint/2010/main" val="66242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251"/>
                            </p:stCondLst>
                            <p:childTnLst>
                              <p:par>
                                <p:cTn id="12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251"/>
                            </p:stCondLst>
                            <p:childTnLst>
                              <p:par>
                                <p:cTn id="19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4610F-C0EE-D436-963A-5401DB2B1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85A1C-8A44-69FC-CBB6-847482A396D6}"/>
              </a:ext>
            </a:extLst>
          </p:cNvPr>
          <p:cNvSpPr txBox="1"/>
          <p:nvPr/>
        </p:nvSpPr>
        <p:spPr>
          <a:xfrm>
            <a:off x="88900" y="325120"/>
            <a:ext cx="1201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CAN WE PRACTICE                     WITHOUT ARDUINO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AE72563-0719-7E53-EDF6-108A96F2B1BB}"/>
              </a:ext>
            </a:extLst>
          </p:cNvPr>
          <p:cNvSpPr/>
          <p:nvPr/>
        </p:nvSpPr>
        <p:spPr>
          <a:xfrm>
            <a:off x="2692862" y="-1711284"/>
            <a:ext cx="606505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TINKERCAD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C0A9A1-CEBC-7A99-9F13-287B717F3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3231198"/>
            <a:ext cx="3931920" cy="22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205AEB-330F-6C55-61E0-9407A8C54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0" y="3231197"/>
            <a:ext cx="3931920" cy="22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D6C708-5D8B-6C36-B65F-D5F0306104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32"/>
          <a:stretch/>
        </p:blipFill>
        <p:spPr>
          <a:xfrm>
            <a:off x="3434080" y="3810000"/>
            <a:ext cx="532384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B001A-C425-F9D8-9B75-8CD260186DE5}"/>
              </a:ext>
            </a:extLst>
          </p:cNvPr>
          <p:cNvSpPr txBox="1"/>
          <p:nvPr/>
        </p:nvSpPr>
        <p:spPr>
          <a:xfrm>
            <a:off x="5529303" y="323544"/>
            <a:ext cx="29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96726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4610F-C0EE-D436-963A-5401DB2B1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85A1C-8A44-69FC-CBB6-847482A396D6}"/>
              </a:ext>
            </a:extLst>
          </p:cNvPr>
          <p:cNvSpPr txBox="1"/>
          <p:nvPr/>
        </p:nvSpPr>
        <p:spPr>
          <a:xfrm>
            <a:off x="88900" y="325120"/>
            <a:ext cx="1201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CAN WE PRACTICE                     WITHOUT ARDUINO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AE72563-0719-7E53-EDF6-108A96F2B1BB}"/>
              </a:ext>
            </a:extLst>
          </p:cNvPr>
          <p:cNvSpPr/>
          <p:nvPr/>
        </p:nvSpPr>
        <p:spPr>
          <a:xfrm>
            <a:off x="2860733" y="1284140"/>
            <a:ext cx="606505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TINKERCAD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5FC0A9A1-CEBC-7A99-9F13-287B717F3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3231198"/>
            <a:ext cx="3931920" cy="2211705"/>
          </a:xfrm>
          <a:prstGeom prst="rect">
            <a:avLst/>
          </a:prstGeom>
        </p:spPr>
      </p:pic>
      <p:pic>
        <p:nvPicPr>
          <p:cNvPr id="13" name="Picture 12">
            <a:hlinkClick r:id="rId3"/>
            <a:extLst>
              <a:ext uri="{FF2B5EF4-FFF2-40B4-BE49-F238E27FC236}">
                <a16:creationId xmlns:a16="http://schemas.microsoft.com/office/drawing/2014/main" id="{E5205AEB-330F-6C55-61E0-9407A8C54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0" y="3231197"/>
            <a:ext cx="3931920" cy="2211705"/>
          </a:xfrm>
          <a:prstGeom prst="rect">
            <a:avLst/>
          </a:prstGeom>
        </p:spPr>
      </p:pic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D1D6C708-5D8B-6C36-B65F-D5F030610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80" y="3698240"/>
            <a:ext cx="5323840" cy="2994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B001A-C425-F9D8-9B75-8CD260186DE5}"/>
              </a:ext>
            </a:extLst>
          </p:cNvPr>
          <p:cNvSpPr txBox="1"/>
          <p:nvPr/>
        </p:nvSpPr>
        <p:spPr>
          <a:xfrm>
            <a:off x="5529303" y="323544"/>
            <a:ext cx="29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44102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BEDC9A-DD0A-2614-2AF9-ED7E110FD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20ADF-F76C-3DC1-E607-5E06DA8F5D98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9C5CF-333B-8B27-9659-10FEB8CD4056}"/>
              </a:ext>
            </a:extLst>
          </p:cNvPr>
          <p:cNvSpPr txBox="1"/>
          <p:nvPr/>
        </p:nvSpPr>
        <p:spPr>
          <a:xfrm>
            <a:off x="3530600" y="528320"/>
            <a:ext cx="513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CD176-0840-1D90-814C-5B9714D9D2C3}"/>
              </a:ext>
            </a:extLst>
          </p:cNvPr>
          <p:cNvSpPr txBox="1"/>
          <p:nvPr/>
        </p:nvSpPr>
        <p:spPr>
          <a:xfrm>
            <a:off x="457200" y="1291271"/>
            <a:ext cx="1127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 is such an </a:t>
            </a: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user friendly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Board with which we can connect many devices and automate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 is a </a:t>
            </a: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Budding Technology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Now-a-days.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 Uno Changes our </a:t>
            </a: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Sweet Home to Smart Home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 Bagged a </a:t>
            </a: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vast applications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in real life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7C80"/>
                </a:solidFill>
                <a:latin typeface="Arial Rounded MT Bold" panose="020F0704030504030204" pitchFamily="34" charset="0"/>
              </a:rPr>
              <a:t>Tinkercad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is used to Test our code with virtual circuits.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Finally, Arduino got Embedded in every Humans daily Life.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15 in. Surface Book 2">
                <a:extLst>
                  <a:ext uri="{FF2B5EF4-FFF2-40B4-BE49-F238E27FC236}">
                    <a16:creationId xmlns:a16="http://schemas.microsoft.com/office/drawing/2014/main" id="{21AF032C-65DB-3A79-B7C3-9A6627419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1309540"/>
                  </p:ext>
                </p:extLst>
              </p:nvPr>
            </p:nvGraphicFramePr>
            <p:xfrm>
              <a:off x="9985740" y="1503509"/>
              <a:ext cx="2206260" cy="216323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06260" cy="2163235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3814270" ay="1518913" az="244231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80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15 in. Surface Book 2">
                <a:extLst>
                  <a:ext uri="{FF2B5EF4-FFF2-40B4-BE49-F238E27FC236}">
                    <a16:creationId xmlns:a16="http://schemas.microsoft.com/office/drawing/2014/main" id="{21AF032C-65DB-3A79-B7C3-9A6627419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5740" y="1503509"/>
                <a:ext cx="2206260" cy="2163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lectronic Resistor 3">
                <a:extLst>
                  <a:ext uri="{FF2B5EF4-FFF2-40B4-BE49-F238E27FC236}">
                    <a16:creationId xmlns:a16="http://schemas.microsoft.com/office/drawing/2014/main" id="{1707C869-EEAC-F6ED-3A0B-A6891058E2F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4015582"/>
                  </p:ext>
                </p:extLst>
              </p:nvPr>
            </p:nvGraphicFramePr>
            <p:xfrm>
              <a:off x="10758581" y="3627737"/>
              <a:ext cx="497683" cy="13302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7683" cy="1330280"/>
                    </a:xfrm>
                    <a:prstGeom prst="rect">
                      <a:avLst/>
                    </a:prstGeom>
                  </am3d:spPr>
                  <am3d:camera>
                    <am3d:pos x="0" y="0" z="53688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0051" d="1000000"/>
                    <am3d:preTrans dx="-21" dy="-11" dz="-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333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lectronic Resistor 3">
                <a:extLst>
                  <a:ext uri="{FF2B5EF4-FFF2-40B4-BE49-F238E27FC236}">
                    <a16:creationId xmlns:a16="http://schemas.microsoft.com/office/drawing/2014/main" id="{1707C869-EEAC-F6ED-3A0B-A6891058E2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58581" y="3627737"/>
                <a:ext cx="497683" cy="13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Integrated Circuit 16 Pin Dip">
                <a:extLst>
                  <a:ext uri="{FF2B5EF4-FFF2-40B4-BE49-F238E27FC236}">
                    <a16:creationId xmlns:a16="http://schemas.microsoft.com/office/drawing/2014/main" id="{A79C827C-AFE1-EB91-C2D7-6C7530D2B4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4566032"/>
                  </p:ext>
                </p:extLst>
              </p:nvPr>
            </p:nvGraphicFramePr>
            <p:xfrm>
              <a:off x="10210347" y="4958017"/>
              <a:ext cx="1548686" cy="149326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48686" cy="1493266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1894" ay="1702051" az="90387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7395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Integrated Circuit 16 Pin Dip">
                <a:extLst>
                  <a:ext uri="{FF2B5EF4-FFF2-40B4-BE49-F238E27FC236}">
                    <a16:creationId xmlns:a16="http://schemas.microsoft.com/office/drawing/2014/main" id="{A79C827C-AFE1-EB91-C2D7-6C7530D2B4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10347" y="4958017"/>
                <a:ext cx="1548686" cy="14932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622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02D3D1-6AD3-7B23-F4DF-352421B66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316D4B-C1F1-BD2E-D607-2138BCB10D52}"/>
              </a:ext>
            </a:extLst>
          </p:cNvPr>
          <p:cNvSpPr/>
          <p:nvPr/>
        </p:nvSpPr>
        <p:spPr>
          <a:xfrm>
            <a:off x="2690983" y="1399345"/>
            <a:ext cx="681003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  <a:bevelB w="38100" h="38100"/>
              <a:extrusionClr>
                <a:schemeClr val="bg1"/>
              </a:extrusionClr>
            </a:sp3d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ANY QUERIES ?</a:t>
            </a:r>
          </a:p>
          <a:p>
            <a:pPr algn="ctr"/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GUYS</a:t>
            </a:r>
            <a:endParaRPr lang="en-US" sz="72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Question Mark">
                <a:extLst>
                  <a:ext uri="{FF2B5EF4-FFF2-40B4-BE49-F238E27FC236}">
                    <a16:creationId xmlns:a16="http://schemas.microsoft.com/office/drawing/2014/main" id="{C1598AF0-D6BF-D4B4-F357-91730B785A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7793676"/>
                  </p:ext>
                </p:extLst>
              </p:nvPr>
            </p:nvGraphicFramePr>
            <p:xfrm>
              <a:off x="5184937" y="3872599"/>
              <a:ext cx="1822126" cy="26752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22126" cy="2675277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778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Question Mark">
                <a:extLst>
                  <a:ext uri="{FF2B5EF4-FFF2-40B4-BE49-F238E27FC236}">
                    <a16:creationId xmlns:a16="http://schemas.microsoft.com/office/drawing/2014/main" id="{C1598AF0-D6BF-D4B4-F357-91730B785A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4937" y="3872599"/>
                <a:ext cx="1822126" cy="2675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E360E94E-3D38-22D1-9AC6-29711576B4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6059739"/>
                  </p:ext>
                </p:extLst>
              </p:nvPr>
            </p:nvGraphicFramePr>
            <p:xfrm rot="2866865">
              <a:off x="434851" y="3198401"/>
              <a:ext cx="3706147" cy="1604201"/>
            </p:xfrm>
            <a:graphic>
              <a:graphicData uri="http://schemas.microsoft.com/office/drawing/2017/model3d">
                <am3d:model3d r:embed="rId5">
                  <am3d:spPr>
                    <a:xfrm rot="2866865">
                      <a:off x="0" y="0"/>
                      <a:ext cx="3706147" cy="1604201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2605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E360E94E-3D38-22D1-9AC6-29711576B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866865">
                <a:off x="434851" y="3198401"/>
                <a:ext cx="3706147" cy="16042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8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" presetID="37" presetClass="emph" presetSubtype="204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k-you-104226">
            <a:hlinkClick r:id="" action="ppaction://media"/>
            <a:extLst>
              <a:ext uri="{FF2B5EF4-FFF2-40B4-BE49-F238E27FC236}">
                <a16:creationId xmlns:a16="http://schemas.microsoft.com/office/drawing/2014/main" id="{E458CA0C-38F6-55C3-ED8B-2E5F45C75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4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43A47D-F93C-A68B-F6CD-786274ACA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D83F4-6BB2-E298-15CF-314DCD91E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788" y="3042095"/>
            <a:ext cx="1625602" cy="1373592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E450A-D7B6-CB13-68D5-CAC575AADE91}"/>
              </a:ext>
            </a:extLst>
          </p:cNvPr>
          <p:cNvSpPr txBox="1"/>
          <p:nvPr/>
        </p:nvSpPr>
        <p:spPr>
          <a:xfrm>
            <a:off x="2172509" y="2316381"/>
            <a:ext cx="981845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9341C-E4CC-E874-51FB-BF484C42C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2" t="16391" r="30298" b="13028"/>
          <a:stretch/>
        </p:blipFill>
        <p:spPr>
          <a:xfrm>
            <a:off x="394284" y="448302"/>
            <a:ext cx="1289934" cy="132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D217E-7A51-3B23-C386-57D103404DFA}"/>
              </a:ext>
            </a:extLst>
          </p:cNvPr>
          <p:cNvSpPr txBox="1"/>
          <p:nvPr/>
        </p:nvSpPr>
        <p:spPr>
          <a:xfrm>
            <a:off x="1903406" y="453780"/>
            <a:ext cx="990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PARVATHA REDDY BABUL REDDY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VISVODAYA INSTITUTE OF TECHNOLOGY &amp;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7F50D-F722-5F13-2036-B54565AFF762}"/>
              </a:ext>
            </a:extLst>
          </p:cNvPr>
          <p:cNvSpPr txBox="1"/>
          <p:nvPr/>
        </p:nvSpPr>
        <p:spPr>
          <a:xfrm>
            <a:off x="8850549" y="4532372"/>
            <a:ext cx="3240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PRESENTING TO YOU BY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S. JOEL MARK JOSEPH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E4E67-0776-E23D-99E4-3B10AECA4965}"/>
              </a:ext>
            </a:extLst>
          </p:cNvPr>
          <p:cNvSpPr txBox="1"/>
          <p:nvPr/>
        </p:nvSpPr>
        <p:spPr>
          <a:xfrm>
            <a:off x="8675771" y="5606634"/>
            <a:ext cx="3590488" cy="123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from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  <a:r>
              <a:rPr lang="en-US" sz="1800" baseline="30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rd</a:t>
            </a:r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Year Cse –IoT 5g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21731A3541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F2F8D-1950-6EE4-E8F0-6B0CA75CB03B}"/>
              </a:ext>
            </a:extLst>
          </p:cNvPr>
          <p:cNvSpPr/>
          <p:nvPr/>
        </p:nvSpPr>
        <p:spPr>
          <a:xfrm rot="1762334">
            <a:off x="-10768667" y="9455495"/>
            <a:ext cx="20351262" cy="89564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8E8FD-5F1E-5A56-9D46-7CFD5D52DA20}"/>
              </a:ext>
            </a:extLst>
          </p:cNvPr>
          <p:cNvSpPr/>
          <p:nvPr/>
        </p:nvSpPr>
        <p:spPr>
          <a:xfrm rot="1762334">
            <a:off x="2609405" y="-10570717"/>
            <a:ext cx="20351262" cy="89564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rinted document">
                <a:extLst>
                  <a:ext uri="{FF2B5EF4-FFF2-40B4-BE49-F238E27FC236}">
                    <a16:creationId xmlns:a16="http://schemas.microsoft.com/office/drawing/2014/main" id="{A7BD20E3-4924-621D-177D-1A83B5D93C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3799923"/>
                  </p:ext>
                </p:extLst>
              </p:nvPr>
            </p:nvGraphicFramePr>
            <p:xfrm rot="6222541">
              <a:off x="16071674" y="-47575"/>
              <a:ext cx="2008062" cy="3028563"/>
            </p:xfrm>
            <a:graphic>
              <a:graphicData uri="http://schemas.microsoft.com/office/drawing/2017/model3d">
                <am3d:model3d r:embed="rId6">
                  <am3d:spPr>
                    <a:xfrm rot="6222541">
                      <a:off x="0" y="0"/>
                      <a:ext cx="2008062" cy="3028563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880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rinted document">
                <a:extLst>
                  <a:ext uri="{FF2B5EF4-FFF2-40B4-BE49-F238E27FC236}">
                    <a16:creationId xmlns:a16="http://schemas.microsoft.com/office/drawing/2014/main" id="{A7BD20E3-4924-621D-177D-1A83B5D93C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222541">
                <a:off x="16071674" y="-47575"/>
                <a:ext cx="2008062" cy="3028563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0A91082-EF53-4A21-56FA-F7374B055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645192">
            <a:off x="12143855" y="6127868"/>
            <a:ext cx="2914900" cy="23925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5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185 C -0.00169 -0.00718 -0.00703 -0.01597 -0.00912 -0.01597 C -0.02109 -0.01597 -0.03372 0.125 -0.03372 0.26597 C -0.03372 0.19491 -0.03997 0.125 -0.0457 0.125 C -0.05195 0.125 -0.05781 0.19583 -0.05781 0.26597 C -0.05781 0.23079 -0.06094 0.19491 -0.06406 0.19491 C -0.06719 0.19491 -0.07031 0.22986 -0.07031 0.26597 C -0.07031 0.24792 -0.07188 0.23079 -0.07344 0.23079 C -0.075 0.23079 -0.07656 0.24884 -0.07656 0.26597 C -0.07656 0.25671 -0.07734 0.24792 -0.07813 0.24792 C -0.07852 0.24792 -0.07969 0.25694 -0.07969 0.26597 C -0.07969 0.26134 -0.08008 0.25671 -0.08047 0.25671 C -0.08047 0.25579 -0.08125 0.26111 -0.08125 0.26597 C -0.08125 0.26343 -0.08125 0.26134 -0.08164 0.26134 C -0.08164 0.2625 -0.08203 0.26366 -0.08203 0.26597 C -0.08203 0.26481 -0.08203 0.26343 -0.08203 0.2625 C -0.08242 0.2625 -0.08242 0.26343 -0.08242 0.26481 C -0.08281 0.26481 -0.08281 0.26366 -0.08281 0.2625 C -0.0832 0.2625 -0.0832 0.26343 -0.0832 0.26481 " pathEditMode="relative" rAng="0" ptsTypes="AAAAAAAAAAAAAAAAAAA">
                                      <p:cBhvr>
                                        <p:cTn id="22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E0B2BF-3813-A9A7-5AE2-7A3D291E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30480" y="25857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AD41F8-EC55-6DEB-BDB9-924BD442B327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B7F6E-FF26-4B08-199D-AD1CEF98405A}"/>
              </a:ext>
            </a:extLst>
          </p:cNvPr>
          <p:cNvSpPr txBox="1"/>
          <p:nvPr/>
        </p:nvSpPr>
        <p:spPr>
          <a:xfrm>
            <a:off x="387819" y="25857"/>
            <a:ext cx="8464881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What we are going to Discuss (Abstract)</a:t>
            </a:r>
            <a:r>
              <a:rPr lang="en-US" sz="20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:</a:t>
            </a:r>
          </a:p>
          <a:p>
            <a:endParaRPr lang="en-US" sz="28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What is Arduino?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History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Parts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Working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Features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Applications of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How can we practice </a:t>
            </a:r>
          </a:p>
          <a:p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      Arduino without Arduino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n w="3175">
                  <a:noFill/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</a:p>
          <a:p>
            <a:endParaRPr lang="en-US" sz="2800" dirty="0">
              <a:ln w="3175">
                <a:noFill/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Printed document">
                <a:extLst>
                  <a:ext uri="{FF2B5EF4-FFF2-40B4-BE49-F238E27FC236}">
                    <a16:creationId xmlns:a16="http://schemas.microsoft.com/office/drawing/2014/main" id="{021C8C7D-9737-5712-889A-14AD060B9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3278650"/>
                  </p:ext>
                </p:extLst>
              </p:nvPr>
            </p:nvGraphicFramePr>
            <p:xfrm>
              <a:off x="9398717" y="924550"/>
              <a:ext cx="2008063" cy="30285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08063" cy="3028564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0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Printed document">
                <a:extLst>
                  <a:ext uri="{FF2B5EF4-FFF2-40B4-BE49-F238E27FC236}">
                    <a16:creationId xmlns:a16="http://schemas.microsoft.com/office/drawing/2014/main" id="{021C8C7D-9737-5712-889A-14AD060B9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8717" y="924550"/>
                <a:ext cx="2008063" cy="302856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C87898-BEED-690C-8D75-D0770F06C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2589" y="4158840"/>
            <a:ext cx="2914900" cy="239251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9BC622-1805-D1A1-57BD-B3BD3D174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3495">
            <a:off x="-7811311" y="5291708"/>
            <a:ext cx="3746304" cy="249753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4918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CBDDC0-7CB0-7F73-2F20-3C5A3667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FDA66F-E138-D665-4EFA-4CC67382D0F4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EAD0C-B66E-678D-1C6E-F14A14BCF7A4}"/>
              </a:ext>
            </a:extLst>
          </p:cNvPr>
          <p:cNvSpPr txBox="1"/>
          <p:nvPr/>
        </p:nvSpPr>
        <p:spPr>
          <a:xfrm>
            <a:off x="418289" y="496110"/>
            <a:ext cx="8171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What 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C66BF-18F7-B43E-58D6-BA20AE194C55}"/>
              </a:ext>
            </a:extLst>
          </p:cNvPr>
          <p:cNvSpPr txBox="1"/>
          <p:nvPr/>
        </p:nvSpPr>
        <p:spPr>
          <a:xfrm>
            <a:off x="321013" y="1780162"/>
            <a:ext cx="91731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Arduino is an open-source electronics platform 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based on easy-to-use hardware and software. </a:t>
            </a:r>
          </a:p>
          <a:p>
            <a:endParaRPr lang="en-US" sz="2400" b="0" i="0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Arduino boards are able to     read inputs,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                                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light on a sensor,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				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activating a motor, 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                                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turning on an LED, </a:t>
            </a:r>
          </a:p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                                      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publishing something online etc.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BBFEF-BF79-DB94-A996-0A2B477BA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2646" y="957775"/>
            <a:ext cx="4438341" cy="3642939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5180B-3250-BE2E-7EF9-B684D4489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9" y="3429000"/>
            <a:ext cx="3746304" cy="249753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E384E-D6F9-8AB4-996E-CC56BB0B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45809">
            <a:off x="12357170" y="-2734730"/>
            <a:ext cx="4896040" cy="2570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225359-7C62-BCF2-5323-B475EA22C8DB}"/>
              </a:ext>
            </a:extLst>
          </p:cNvPr>
          <p:cNvSpPr txBox="1"/>
          <p:nvPr/>
        </p:nvSpPr>
        <p:spPr>
          <a:xfrm>
            <a:off x="2962187" y="619387"/>
            <a:ext cx="2905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  <a:endParaRPr lang="en-US" sz="40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le bust 1">
                <a:extLst>
                  <a:ext uri="{FF2B5EF4-FFF2-40B4-BE49-F238E27FC236}">
                    <a16:creationId xmlns:a16="http://schemas.microsoft.com/office/drawing/2014/main" id="{3505ED3A-377D-2D8D-8331-184ABFB67C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9230026"/>
                  </p:ext>
                </p:extLst>
              </p:nvPr>
            </p:nvGraphicFramePr>
            <p:xfrm rot="7493774">
              <a:off x="13544975" y="6425649"/>
              <a:ext cx="2073067" cy="2866347"/>
            </p:xfrm>
            <a:graphic>
              <a:graphicData uri="http://schemas.microsoft.com/office/drawing/2017/model3d">
                <am3d:model3d r:embed="rId6">
                  <am3d:spPr>
                    <a:xfrm rot="7493774">
                      <a:off x="0" y="0"/>
                      <a:ext cx="2073067" cy="2866347"/>
                    </a:xfrm>
                    <a:prstGeom prst="rect">
                      <a:avLst/>
                    </a:prstGeom>
                  </am3d:spPr>
                  <am3d:camera>
                    <am3d:pos x="0" y="0" z="64596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213" d="1000000"/>
                    <am3d:preTrans dx="194639" dy="-18014123" dz="216400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07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le bust 1">
                <a:extLst>
                  <a:ext uri="{FF2B5EF4-FFF2-40B4-BE49-F238E27FC236}">
                    <a16:creationId xmlns:a16="http://schemas.microsoft.com/office/drawing/2014/main" id="{3505ED3A-377D-2D8D-8331-184ABFB67C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493774">
                <a:off x="13544975" y="6425649"/>
                <a:ext cx="2073067" cy="2866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ale bust 2">
                <a:extLst>
                  <a:ext uri="{FF2B5EF4-FFF2-40B4-BE49-F238E27FC236}">
                    <a16:creationId xmlns:a16="http://schemas.microsoft.com/office/drawing/2014/main" id="{64192E44-86BD-FEA4-19F3-7B9EE5003A6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0966414"/>
                  </p:ext>
                </p:extLst>
              </p:nvPr>
            </p:nvGraphicFramePr>
            <p:xfrm rot="12067969">
              <a:off x="7901028" y="7734707"/>
              <a:ext cx="1974520" cy="3179734"/>
            </p:xfrm>
            <a:graphic>
              <a:graphicData uri="http://schemas.microsoft.com/office/drawing/2017/model3d">
                <am3d:model3d r:embed="rId8">
                  <am3d:spPr>
                    <a:xfrm rot="12067969">
                      <a:off x="0" y="0"/>
                      <a:ext cx="1974520" cy="3179734"/>
                    </a:xfrm>
                    <a:prstGeom prst="rect">
                      <a:avLst/>
                    </a:prstGeom>
                  </am3d:spPr>
                  <am3d:camera>
                    <am3d:pos x="0" y="0" z="60875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93" d="1000000"/>
                    <am3d:preTrans dx="557" dy="-17996648" dz="-50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917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ale bust 2">
                <a:extLst>
                  <a:ext uri="{FF2B5EF4-FFF2-40B4-BE49-F238E27FC236}">
                    <a16:creationId xmlns:a16="http://schemas.microsoft.com/office/drawing/2014/main" id="{64192E44-86BD-FEA4-19F3-7B9EE5003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2067969">
                <a:off x="7901028" y="7734707"/>
                <a:ext cx="1974520" cy="31797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02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3000"/>
                            </p:stCondLst>
                            <p:childTnLst>
                              <p:par>
                                <p:cTn id="47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C80E2F-DCC9-DDD5-AF3E-1A8EBC93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12155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274BC9-85DF-BC77-FADB-42B8F910568E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43104-4042-47DD-7DD1-B656427B94E5}"/>
              </a:ext>
            </a:extLst>
          </p:cNvPr>
          <p:cNvSpPr txBox="1"/>
          <p:nvPr/>
        </p:nvSpPr>
        <p:spPr>
          <a:xfrm>
            <a:off x="573932" y="466928"/>
            <a:ext cx="7208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HISTORY OF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E2EF5-11B3-4C56-6310-B8DB7E3FE2E2}"/>
              </a:ext>
            </a:extLst>
          </p:cNvPr>
          <p:cNvSpPr txBox="1"/>
          <p:nvPr/>
        </p:nvSpPr>
        <p:spPr>
          <a:xfrm>
            <a:off x="729575" y="1546698"/>
            <a:ext cx="65663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The Arduino project started at the 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Interaction Design Institute Ivrea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 (IDII) in 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Ivrea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, Italy in 2005.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Hernando Barragán (creator of Wiring), Massimo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Banzi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and David Cuartielles created Arduino.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David Mellis developed the Arduino software, which was based on Wiring.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445E0-7463-ABE8-C239-4862EBC79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09" y="0"/>
            <a:ext cx="4896040" cy="257042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ale bust 2">
                <a:extLst>
                  <a:ext uri="{FF2B5EF4-FFF2-40B4-BE49-F238E27FC236}">
                    <a16:creationId xmlns:a16="http://schemas.microsoft.com/office/drawing/2014/main" id="{19C4753E-70B1-000F-8A3E-E3CD377212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49116537"/>
                  </p:ext>
                </p:extLst>
              </p:nvPr>
            </p:nvGraphicFramePr>
            <p:xfrm rot="20446707">
              <a:off x="7613744" y="2543927"/>
              <a:ext cx="1974520" cy="3179734"/>
            </p:xfrm>
            <a:graphic>
              <a:graphicData uri="http://schemas.microsoft.com/office/drawing/2017/model3d">
                <am3d:model3d r:embed="rId4">
                  <am3d:spPr>
                    <a:xfrm rot="20446707">
                      <a:off x="0" y="0"/>
                      <a:ext cx="1974520" cy="3179734"/>
                    </a:xfrm>
                    <a:prstGeom prst="rect">
                      <a:avLst/>
                    </a:prstGeom>
                  </am3d:spPr>
                  <am3d:camera>
                    <am3d:pos x="0" y="0" z="60875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93" d="1000000"/>
                    <am3d:preTrans dx="557" dy="-17996648" dz="-50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17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ale bust 2">
                <a:extLst>
                  <a:ext uri="{FF2B5EF4-FFF2-40B4-BE49-F238E27FC236}">
                    <a16:creationId xmlns:a16="http://schemas.microsoft.com/office/drawing/2014/main" id="{19C4753E-70B1-000F-8A3E-E3CD377212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446707">
                <a:off x="7613744" y="2543927"/>
                <a:ext cx="1974520" cy="3179734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1EB63E1-0FCE-CC83-D2E1-84E380A4EF2D}"/>
              </a:ext>
            </a:extLst>
          </p:cNvPr>
          <p:cNvSpPr txBox="1"/>
          <p:nvPr/>
        </p:nvSpPr>
        <p:spPr>
          <a:xfrm>
            <a:off x="3827365" y="466928"/>
            <a:ext cx="2905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F8A550-A947-7AF5-16D0-50F0C900A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2267327">
            <a:off x="14297109" y="963961"/>
            <a:ext cx="5262389" cy="4446585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5F2CC4-F765-D0E9-EA79-07403C813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44178" y="1174814"/>
            <a:ext cx="4438341" cy="364293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ale bust 1">
                <a:extLst>
                  <a:ext uri="{FF2B5EF4-FFF2-40B4-BE49-F238E27FC236}">
                    <a16:creationId xmlns:a16="http://schemas.microsoft.com/office/drawing/2014/main" id="{DA0B9B15-3D2C-268C-C9F4-EAC3D9B6FD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0812578"/>
                  </p:ext>
                </p:extLst>
              </p:nvPr>
            </p:nvGraphicFramePr>
            <p:xfrm rot="501533">
              <a:off x="9771821" y="3578576"/>
              <a:ext cx="2073067" cy="2866347"/>
            </p:xfrm>
            <a:graphic>
              <a:graphicData uri="http://schemas.microsoft.com/office/drawing/2017/model3d">
                <am3d:model3d r:embed="rId8">
                  <am3d:spPr>
                    <a:xfrm rot="501533">
                      <a:off x="0" y="0"/>
                      <a:ext cx="2073067" cy="2866347"/>
                    </a:xfrm>
                    <a:prstGeom prst="rect">
                      <a:avLst/>
                    </a:prstGeom>
                  </am3d:spPr>
                  <am3d:camera>
                    <am3d:pos x="0" y="0" z="64596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213" d="1000000"/>
                    <am3d:preTrans dx="194639" dy="-18014123" dz="216400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07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ale bust 1">
                <a:extLst>
                  <a:ext uri="{FF2B5EF4-FFF2-40B4-BE49-F238E27FC236}">
                    <a16:creationId xmlns:a16="http://schemas.microsoft.com/office/drawing/2014/main" id="{DA0B9B15-3D2C-268C-C9F4-EAC3D9B6FD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01533">
                <a:off x="9771821" y="3578576"/>
                <a:ext cx="2073067" cy="28663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420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5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DDE37-C965-DE43-21C4-91252D335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2494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2FBA9-AD6E-54E4-9749-7B815D6BD08D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7A95-D010-E2A5-F089-3FFCEFF29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7418" y="1013353"/>
            <a:ext cx="5262389" cy="444658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383CC-1E68-FFE9-7C02-C770D2F926B9}"/>
              </a:ext>
            </a:extLst>
          </p:cNvPr>
          <p:cNvSpPr txBox="1"/>
          <p:nvPr/>
        </p:nvSpPr>
        <p:spPr>
          <a:xfrm>
            <a:off x="2386503" y="118320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DIGITAL PINS(14)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ECD81-FC39-39DB-0A6C-8922B482C296}"/>
              </a:ext>
            </a:extLst>
          </p:cNvPr>
          <p:cNvCxnSpPr/>
          <p:nvPr/>
        </p:nvCxnSpPr>
        <p:spPr>
          <a:xfrm>
            <a:off x="4510539" y="1395440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916873-7EA5-BF16-8996-D728D8111444}"/>
              </a:ext>
            </a:extLst>
          </p:cNvPr>
          <p:cNvSpPr txBox="1"/>
          <p:nvPr/>
        </p:nvSpPr>
        <p:spPr>
          <a:xfrm>
            <a:off x="10022208" y="2791034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ANALOG PINS(6)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C25D3F-1912-5969-F0AA-CE14E5A71F62}"/>
              </a:ext>
            </a:extLst>
          </p:cNvPr>
          <p:cNvCxnSpPr>
            <a:cxnSpLocks/>
          </p:cNvCxnSpPr>
          <p:nvPr/>
        </p:nvCxnSpPr>
        <p:spPr>
          <a:xfrm>
            <a:off x="9103243" y="2964536"/>
            <a:ext cx="995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6908E9-B0F1-6D8A-1A67-25278F8820B7}"/>
              </a:ext>
            </a:extLst>
          </p:cNvPr>
          <p:cNvSpPr/>
          <p:nvPr/>
        </p:nvSpPr>
        <p:spPr>
          <a:xfrm>
            <a:off x="8896977" y="2824997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9D5C2-5143-23E0-BC01-C1DF1AFADC24}"/>
              </a:ext>
            </a:extLst>
          </p:cNvPr>
          <p:cNvSpPr txBox="1"/>
          <p:nvPr/>
        </p:nvSpPr>
        <p:spPr>
          <a:xfrm>
            <a:off x="154325" y="3885598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 CONNECTOR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5BACEB-31A9-BABF-2C54-31E43EC4C849}"/>
              </a:ext>
            </a:extLst>
          </p:cNvPr>
          <p:cNvCxnSpPr/>
          <p:nvPr/>
        </p:nvCxnSpPr>
        <p:spPr>
          <a:xfrm>
            <a:off x="2373954" y="4078640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12758C1-95F5-375F-A363-C3FCF25912BC}"/>
              </a:ext>
            </a:extLst>
          </p:cNvPr>
          <p:cNvSpPr/>
          <p:nvPr/>
        </p:nvSpPr>
        <p:spPr>
          <a:xfrm>
            <a:off x="3918608" y="3953739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0C36F-0120-83A4-0B35-6B3CCE91E6EA}"/>
              </a:ext>
            </a:extLst>
          </p:cNvPr>
          <p:cNvSpPr txBox="1"/>
          <p:nvPr/>
        </p:nvSpPr>
        <p:spPr>
          <a:xfrm>
            <a:off x="1907679" y="4994887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DC BARREL JACK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665F9D-7CD4-8ECB-B732-D36198921F43}"/>
              </a:ext>
            </a:extLst>
          </p:cNvPr>
          <p:cNvSpPr/>
          <p:nvPr/>
        </p:nvSpPr>
        <p:spPr>
          <a:xfrm>
            <a:off x="5669451" y="4989132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20019A-400B-7842-474E-45880397D0E8}"/>
              </a:ext>
            </a:extLst>
          </p:cNvPr>
          <p:cNvCxnSpPr/>
          <p:nvPr/>
        </p:nvCxnSpPr>
        <p:spPr>
          <a:xfrm>
            <a:off x="4137346" y="5152072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5C12AB-95F4-CA90-9848-76F7FD566073}"/>
              </a:ext>
            </a:extLst>
          </p:cNvPr>
          <p:cNvSpPr txBox="1"/>
          <p:nvPr/>
        </p:nvSpPr>
        <p:spPr>
          <a:xfrm>
            <a:off x="1826225" y="253176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RESET BUTTON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E800FA-306C-71AE-8D6E-02482D54CC96}"/>
              </a:ext>
            </a:extLst>
          </p:cNvPr>
          <p:cNvSpPr/>
          <p:nvPr/>
        </p:nvSpPr>
        <p:spPr>
          <a:xfrm>
            <a:off x="4215580" y="3182280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EC74A9-7DD6-B717-3ADC-A98BA6FD853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772505" y="2748995"/>
            <a:ext cx="477977" cy="4698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B068B-AC63-3AFB-9F9A-728C64C062B1}"/>
              </a:ext>
            </a:extLst>
          </p:cNvPr>
          <p:cNvSpPr txBox="1"/>
          <p:nvPr/>
        </p:nvSpPr>
        <p:spPr>
          <a:xfrm>
            <a:off x="9956053" y="2019776"/>
            <a:ext cx="354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ATMEGA 328P 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MICROCONTROLLER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1D8CD2-1DA4-A7CA-F438-04AE20CADB8F}"/>
              </a:ext>
            </a:extLst>
          </p:cNvPr>
          <p:cNvSpPr/>
          <p:nvPr/>
        </p:nvSpPr>
        <p:spPr>
          <a:xfrm>
            <a:off x="8151571" y="2103752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102137-BF63-7BD8-0D42-5360AC6F2479}"/>
              </a:ext>
            </a:extLst>
          </p:cNvPr>
          <p:cNvCxnSpPr/>
          <p:nvPr/>
        </p:nvCxnSpPr>
        <p:spPr>
          <a:xfrm>
            <a:off x="8389900" y="2228653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1ED9AB8-01D5-566B-B711-6700E07B96E2}"/>
              </a:ext>
            </a:extLst>
          </p:cNvPr>
          <p:cNvSpPr txBox="1"/>
          <p:nvPr/>
        </p:nvSpPr>
        <p:spPr>
          <a:xfrm>
            <a:off x="8864693" y="405942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3.3V REGULATOR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31D03B-776D-1499-67A5-644D7525AE8F}"/>
              </a:ext>
            </a:extLst>
          </p:cNvPr>
          <p:cNvSpPr/>
          <p:nvPr/>
        </p:nvSpPr>
        <p:spPr>
          <a:xfrm>
            <a:off x="7117263" y="4130029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D75B5-43F3-5B36-BC7C-66046E9A4569}"/>
              </a:ext>
            </a:extLst>
          </p:cNvPr>
          <p:cNvCxnSpPr/>
          <p:nvPr/>
        </p:nvCxnSpPr>
        <p:spPr>
          <a:xfrm>
            <a:off x="7330824" y="4253835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A0C07F7-CCC9-9198-D324-BE4D6ACEDCCE}"/>
              </a:ext>
            </a:extLst>
          </p:cNvPr>
          <p:cNvSpPr txBox="1"/>
          <p:nvPr/>
        </p:nvSpPr>
        <p:spPr>
          <a:xfrm>
            <a:off x="8859848" y="1158132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ATMEGA328P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987D8F-CCB0-B8CD-9722-4EF63C5DFA06}"/>
              </a:ext>
            </a:extLst>
          </p:cNvPr>
          <p:cNvSpPr/>
          <p:nvPr/>
        </p:nvSpPr>
        <p:spPr>
          <a:xfrm>
            <a:off x="7724479" y="1555194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D51987-0279-FD10-F02C-D3F34925AA57}"/>
              </a:ext>
            </a:extLst>
          </p:cNvPr>
          <p:cNvCxnSpPr>
            <a:cxnSpLocks/>
          </p:cNvCxnSpPr>
          <p:nvPr/>
        </p:nvCxnSpPr>
        <p:spPr>
          <a:xfrm flipV="1">
            <a:off x="7933195" y="1367870"/>
            <a:ext cx="928333" cy="2955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4E494C1-070E-169F-4052-C0CB6F841247}"/>
              </a:ext>
            </a:extLst>
          </p:cNvPr>
          <p:cNvSpPr txBox="1"/>
          <p:nvPr/>
        </p:nvSpPr>
        <p:spPr>
          <a:xfrm>
            <a:off x="250008" y="3362402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USB-TTL CONVERTER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2861F6D-77BD-6950-7034-FC7579F39222}"/>
              </a:ext>
            </a:extLst>
          </p:cNvPr>
          <p:cNvCxnSpPr>
            <a:cxnSpLocks/>
          </p:cNvCxnSpPr>
          <p:nvPr/>
        </p:nvCxnSpPr>
        <p:spPr>
          <a:xfrm flipV="1">
            <a:off x="2912193" y="3473736"/>
            <a:ext cx="2680635" cy="73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DAB3730-9358-4162-BAF8-8342D328BB1D}"/>
              </a:ext>
            </a:extLst>
          </p:cNvPr>
          <p:cNvSpPr/>
          <p:nvPr/>
        </p:nvSpPr>
        <p:spPr>
          <a:xfrm>
            <a:off x="6054661" y="1270539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863215-7A8B-924C-3033-6A5FF61A90F4}"/>
              </a:ext>
            </a:extLst>
          </p:cNvPr>
          <p:cNvSpPr/>
          <p:nvPr/>
        </p:nvSpPr>
        <p:spPr>
          <a:xfrm>
            <a:off x="5370832" y="3338366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6947AF-D22A-CB94-12CF-CFCDDBC251FA}"/>
              </a:ext>
            </a:extLst>
          </p:cNvPr>
          <p:cNvSpPr txBox="1"/>
          <p:nvPr/>
        </p:nvSpPr>
        <p:spPr>
          <a:xfrm>
            <a:off x="7245707" y="733776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RX TX LEDS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4452D0C-788F-8CE4-4E42-A350194E5E75}"/>
              </a:ext>
            </a:extLst>
          </p:cNvPr>
          <p:cNvSpPr/>
          <p:nvPr/>
        </p:nvSpPr>
        <p:spPr>
          <a:xfrm>
            <a:off x="6001312" y="2869344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1ACD1C-E72A-B365-9FAD-1FF089ED5411}"/>
              </a:ext>
            </a:extLst>
          </p:cNvPr>
          <p:cNvCxnSpPr>
            <a:cxnSpLocks/>
            <a:stCxn id="49" idx="7"/>
            <a:endCxn id="48" idx="1"/>
          </p:cNvCxnSpPr>
          <p:nvPr/>
        </p:nvCxnSpPr>
        <p:spPr>
          <a:xfrm flipV="1">
            <a:off x="6204739" y="918442"/>
            <a:ext cx="1040968" cy="198748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92ADDB9-8098-A87F-7776-662991A1CE86}"/>
              </a:ext>
            </a:extLst>
          </p:cNvPr>
          <p:cNvSpPr txBox="1"/>
          <p:nvPr/>
        </p:nvSpPr>
        <p:spPr>
          <a:xfrm>
            <a:off x="2247747" y="4406604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POLY FUSE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85B9F61-2525-082D-D24A-076528380221}"/>
              </a:ext>
            </a:extLst>
          </p:cNvPr>
          <p:cNvSpPr/>
          <p:nvPr/>
        </p:nvSpPr>
        <p:spPr>
          <a:xfrm>
            <a:off x="5201302" y="4395594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759FAB-56D5-7F7D-5336-5699B02ABD6E}"/>
              </a:ext>
            </a:extLst>
          </p:cNvPr>
          <p:cNvCxnSpPr/>
          <p:nvPr/>
        </p:nvCxnSpPr>
        <p:spPr>
          <a:xfrm>
            <a:off x="3695193" y="4547865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70E1B610-1922-C8A7-FE65-AC6EBB43773C}"/>
              </a:ext>
            </a:extLst>
          </p:cNvPr>
          <p:cNvSpPr/>
          <p:nvPr/>
        </p:nvSpPr>
        <p:spPr>
          <a:xfrm>
            <a:off x="5943229" y="4178953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22CF8D-4EE6-DC24-F4F8-8F40E84F673E}"/>
              </a:ext>
            </a:extLst>
          </p:cNvPr>
          <p:cNvCxnSpPr>
            <a:cxnSpLocks/>
          </p:cNvCxnSpPr>
          <p:nvPr/>
        </p:nvCxnSpPr>
        <p:spPr>
          <a:xfrm>
            <a:off x="6119465" y="4379831"/>
            <a:ext cx="1994435" cy="7722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BBA802D-A3D7-25E7-EF3E-560FE2AF8302}"/>
              </a:ext>
            </a:extLst>
          </p:cNvPr>
          <p:cNvSpPr txBox="1"/>
          <p:nvPr/>
        </p:nvSpPr>
        <p:spPr>
          <a:xfrm>
            <a:off x="8081706" y="5032542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5 V REGULATOR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113886-6E23-BE9E-4AB2-F639AE83C5DA}"/>
              </a:ext>
            </a:extLst>
          </p:cNvPr>
          <p:cNvSpPr txBox="1"/>
          <p:nvPr/>
        </p:nvSpPr>
        <p:spPr>
          <a:xfrm>
            <a:off x="1247457" y="1817742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 16U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C607EA4-D06F-CD98-A340-54EB887A71C2}"/>
              </a:ext>
            </a:extLst>
          </p:cNvPr>
          <p:cNvCxnSpPr>
            <a:cxnSpLocks/>
          </p:cNvCxnSpPr>
          <p:nvPr/>
        </p:nvCxnSpPr>
        <p:spPr>
          <a:xfrm>
            <a:off x="4041455" y="1978900"/>
            <a:ext cx="967425" cy="770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C38401D-DB10-74FB-CE62-EA0CD208F362}"/>
              </a:ext>
            </a:extLst>
          </p:cNvPr>
          <p:cNvSpPr/>
          <p:nvPr/>
        </p:nvSpPr>
        <p:spPr>
          <a:xfrm>
            <a:off x="4896299" y="2625210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75D0D2-3430-678F-EB34-B041470F3E60}"/>
              </a:ext>
            </a:extLst>
          </p:cNvPr>
          <p:cNvSpPr txBox="1"/>
          <p:nvPr/>
        </p:nvSpPr>
        <p:spPr>
          <a:xfrm>
            <a:off x="3892165" y="173968"/>
            <a:ext cx="42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PARTS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18B7C-6E6D-ADF4-D349-B4C1A008E2FD}"/>
              </a:ext>
            </a:extLst>
          </p:cNvPr>
          <p:cNvSpPr txBox="1"/>
          <p:nvPr/>
        </p:nvSpPr>
        <p:spPr>
          <a:xfrm>
            <a:off x="5966543" y="169686"/>
            <a:ext cx="290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ale bust 2">
                <a:extLst>
                  <a:ext uri="{FF2B5EF4-FFF2-40B4-BE49-F238E27FC236}">
                    <a16:creationId xmlns:a16="http://schemas.microsoft.com/office/drawing/2014/main" id="{51BD896F-0FAA-F56F-ABD4-E1B05264E6A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30974825"/>
                  </p:ext>
                </p:extLst>
              </p:nvPr>
            </p:nvGraphicFramePr>
            <p:xfrm rot="15093092">
              <a:off x="7768481" y="8978892"/>
              <a:ext cx="1974520" cy="3179734"/>
            </p:xfrm>
            <a:graphic>
              <a:graphicData uri="http://schemas.microsoft.com/office/drawing/2017/model3d">
                <am3d:model3d r:embed="rId4">
                  <am3d:spPr>
                    <a:xfrm rot="15093092">
                      <a:off x="0" y="0"/>
                      <a:ext cx="1974520" cy="3179734"/>
                    </a:xfrm>
                    <a:prstGeom prst="rect">
                      <a:avLst/>
                    </a:prstGeom>
                  </am3d:spPr>
                  <am3d:camera>
                    <am3d:pos x="0" y="0" z="60875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93" d="1000000"/>
                    <am3d:preTrans dx="557" dy="-17996648" dz="-50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17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ale bust 2">
                <a:extLst>
                  <a:ext uri="{FF2B5EF4-FFF2-40B4-BE49-F238E27FC236}">
                    <a16:creationId xmlns:a16="http://schemas.microsoft.com/office/drawing/2014/main" id="{51BD896F-0FAA-F56F-ABD4-E1B05264E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5093092">
                <a:off x="7768481" y="8978892"/>
                <a:ext cx="1974520" cy="3179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bust 1">
                <a:extLst>
                  <a:ext uri="{FF2B5EF4-FFF2-40B4-BE49-F238E27FC236}">
                    <a16:creationId xmlns:a16="http://schemas.microsoft.com/office/drawing/2014/main" id="{9969101F-8186-A46D-3BA5-F5232FE588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7518404"/>
                  </p:ext>
                </p:extLst>
              </p:nvPr>
            </p:nvGraphicFramePr>
            <p:xfrm rot="10187644">
              <a:off x="9926558" y="10013541"/>
              <a:ext cx="2073067" cy="2866347"/>
            </p:xfrm>
            <a:graphic>
              <a:graphicData uri="http://schemas.microsoft.com/office/drawing/2017/model3d">
                <am3d:model3d r:embed="rId6">
                  <am3d:spPr>
                    <a:xfrm rot="10187644">
                      <a:off x="0" y="0"/>
                      <a:ext cx="2073067" cy="2866347"/>
                    </a:xfrm>
                    <a:prstGeom prst="rect">
                      <a:avLst/>
                    </a:prstGeom>
                  </am3d:spPr>
                  <am3d:camera>
                    <am3d:pos x="0" y="0" z="645964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213" d="1000000"/>
                    <am3d:preTrans dx="194639" dy="-18014123" dz="216400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077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bust 1">
                <a:extLst>
                  <a:ext uri="{FF2B5EF4-FFF2-40B4-BE49-F238E27FC236}">
                    <a16:creationId xmlns:a16="http://schemas.microsoft.com/office/drawing/2014/main" id="{9969101F-8186-A46D-3BA5-F5232FE588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187644">
                <a:off x="9926558" y="10013541"/>
                <a:ext cx="2073067" cy="286634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5D761A9-00DC-0ECF-E9C4-430F341C3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83009">
            <a:off x="7090237" y="-4787905"/>
            <a:ext cx="4896040" cy="257042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 descr="Electronic Resistor 3">
                <a:extLst>
                  <a:ext uri="{FF2B5EF4-FFF2-40B4-BE49-F238E27FC236}">
                    <a16:creationId xmlns:a16="http://schemas.microsoft.com/office/drawing/2014/main" id="{3095D2DF-0D30-61FC-BB0E-BFB21EB321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36451575"/>
                  </p:ext>
                </p:extLst>
              </p:nvPr>
            </p:nvGraphicFramePr>
            <p:xfrm>
              <a:off x="8550135" y="8076469"/>
              <a:ext cx="803213" cy="193899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03213" cy="1938992"/>
                    </a:xfrm>
                    <a:prstGeom prst="rect">
                      <a:avLst/>
                    </a:prstGeom>
                  </am3d:spPr>
                  <am3d:camera>
                    <am3d:pos x="0" y="0" z="53688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0051" d="1000000"/>
                    <am3d:preTrans dx="-21" dy="-11" dz="-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829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 descr="Electronic Resistor 3">
                <a:extLst>
                  <a:ext uri="{FF2B5EF4-FFF2-40B4-BE49-F238E27FC236}">
                    <a16:creationId xmlns:a16="http://schemas.microsoft.com/office/drawing/2014/main" id="{3095D2DF-0D30-61FC-BB0E-BFB21EB321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50135" y="8076469"/>
                <a:ext cx="803213" cy="1938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Transistor">
                <a:extLst>
                  <a:ext uri="{FF2B5EF4-FFF2-40B4-BE49-F238E27FC236}">
                    <a16:creationId xmlns:a16="http://schemas.microsoft.com/office/drawing/2014/main" id="{E0677021-784F-3F8C-26D2-04985CB670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0959101"/>
                  </p:ext>
                </p:extLst>
              </p:nvPr>
            </p:nvGraphicFramePr>
            <p:xfrm rot="20307277">
              <a:off x="10863109" y="8041214"/>
              <a:ext cx="579562" cy="2133981"/>
            </p:xfrm>
            <a:graphic>
              <a:graphicData uri="http://schemas.microsoft.com/office/drawing/2017/model3d">
                <am3d:model3d r:embed="rId11">
                  <am3d:spPr>
                    <a:xfrm rot="20307277">
                      <a:off x="0" y="0"/>
                      <a:ext cx="579562" cy="2133981"/>
                    </a:xfrm>
                    <a:prstGeom prst="rect">
                      <a:avLst/>
                    </a:prstGeom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588" ay="1310503" az="38477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181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Transistor">
                <a:extLst>
                  <a:ext uri="{FF2B5EF4-FFF2-40B4-BE49-F238E27FC236}">
                    <a16:creationId xmlns:a16="http://schemas.microsoft.com/office/drawing/2014/main" id="{E0677021-784F-3F8C-26D2-04985CB67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0307277">
                <a:off x="10863109" y="8041214"/>
                <a:ext cx="579562" cy="213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Electrolitic Capacitor">
                <a:extLst>
                  <a:ext uri="{FF2B5EF4-FFF2-40B4-BE49-F238E27FC236}">
                    <a16:creationId xmlns:a16="http://schemas.microsoft.com/office/drawing/2014/main" id="{342924B2-2168-6C06-C3E4-4D3672C42F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4681360"/>
                  </p:ext>
                </p:extLst>
              </p:nvPr>
            </p:nvGraphicFramePr>
            <p:xfrm>
              <a:off x="11191361" y="10207059"/>
              <a:ext cx="373511" cy="208526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73511" cy="2085264"/>
                    </a:xfrm>
                    <a:prstGeom prst="rect">
                      <a:avLst/>
                    </a:prstGeom>
                  </am3d:spPr>
                  <am3d:camera>
                    <am3d:pos x="0" y="0" z="48521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713817" d="1000000"/>
                    <am3d:preTrans dx="0" dy="45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173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Electrolitic Capacitor">
                <a:extLst>
                  <a:ext uri="{FF2B5EF4-FFF2-40B4-BE49-F238E27FC236}">
                    <a16:creationId xmlns:a16="http://schemas.microsoft.com/office/drawing/2014/main" id="{342924B2-2168-6C06-C3E4-4D3672C42F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91361" y="10207059"/>
                <a:ext cx="373511" cy="208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Integrated Circuit 16 Pin Dip">
                <a:extLst>
                  <a:ext uri="{FF2B5EF4-FFF2-40B4-BE49-F238E27FC236}">
                    <a16:creationId xmlns:a16="http://schemas.microsoft.com/office/drawing/2014/main" id="{3D1AD6BE-EC6C-E40A-9E1E-7907660490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709125"/>
                  </p:ext>
                </p:extLst>
              </p:nvPr>
            </p:nvGraphicFramePr>
            <p:xfrm>
              <a:off x="8131251" y="10103238"/>
              <a:ext cx="2279276" cy="2197711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2279276" cy="2197711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1894" ay="1702051" az="903872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451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Integrated Circuit 16 Pin Dip">
                <a:extLst>
                  <a:ext uri="{FF2B5EF4-FFF2-40B4-BE49-F238E27FC236}">
                    <a16:creationId xmlns:a16="http://schemas.microsoft.com/office/drawing/2014/main" id="{3D1AD6BE-EC6C-E40A-9E1E-790766049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31251" y="10103238"/>
                <a:ext cx="2279276" cy="21977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362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5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6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8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9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0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1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2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3" dur="2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7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 animBg="1"/>
      <p:bldP spid="15" grpId="0"/>
      <p:bldP spid="17" grpId="0" animBg="1"/>
      <p:bldP spid="18" grpId="0"/>
      <p:bldP spid="19" grpId="0" animBg="1"/>
      <p:bldP spid="21" grpId="0"/>
      <p:bldP spid="22" grpId="0" animBg="1"/>
      <p:bldP spid="24" grpId="0"/>
      <p:bldP spid="25" grpId="0" animBg="1"/>
      <p:bldP spid="29" grpId="0"/>
      <p:bldP spid="30" grpId="0" animBg="1"/>
      <p:bldP spid="33" grpId="0"/>
      <p:bldP spid="34" grpId="0" animBg="1"/>
      <p:bldP spid="41" grpId="0"/>
      <p:bldP spid="46" grpId="0" animBg="1"/>
      <p:bldP spid="47" grpId="0" animBg="1"/>
      <p:bldP spid="48" grpId="0"/>
      <p:bldP spid="49" grpId="0" animBg="1"/>
      <p:bldP spid="55" grpId="0"/>
      <p:bldP spid="56" grpId="0" animBg="1"/>
      <p:bldP spid="58" grpId="0" animBg="1"/>
      <p:bldP spid="61" grpId="0"/>
      <p:bldP spid="62" grpId="0"/>
      <p:bldP spid="65" grpId="0" animBg="1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224D95-D724-4E6B-FBFF-C42B059B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24F700-F8BB-9DBF-36D7-18C76411E618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45566-2C87-8755-97A9-69B0E2967D61}"/>
              </a:ext>
            </a:extLst>
          </p:cNvPr>
          <p:cNvSpPr txBox="1"/>
          <p:nvPr/>
        </p:nvSpPr>
        <p:spPr>
          <a:xfrm>
            <a:off x="538480" y="1229360"/>
            <a:ext cx="1150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8EAED"/>
                </a:solidFill>
                <a:effectLst/>
                <a:latin typeface="Arial Rounded MT Bold" panose="020F0704030504030204" pitchFamily="34" charset="0"/>
              </a:rPr>
              <a:t>Arduino consists of both a microcontroller and a piece of software, or IDE that runs on your computer, </a:t>
            </a:r>
            <a:r>
              <a:rPr lang="en-US" sz="2400" b="0" i="0" dirty="0">
                <a:solidFill>
                  <a:srgbClr val="E2EEFF"/>
                </a:solidFill>
                <a:effectLst/>
                <a:latin typeface="Arial Rounded MT Bold" panose="020F0704030504030204" pitchFamily="34" charset="0"/>
              </a:rPr>
              <a:t>used to write and upload computer code to the physical board</a:t>
            </a:r>
            <a:r>
              <a:rPr lang="en-US" sz="2400" b="0" i="0" dirty="0">
                <a:solidFill>
                  <a:srgbClr val="E8EAED"/>
                </a:solidFill>
                <a:effectLst/>
                <a:latin typeface="Arial Rounded MT Bold" panose="020F0704030504030204" pitchFamily="34" charset="0"/>
              </a:rPr>
              <a:t>.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52FBF-169F-E7DE-459D-7634CC405ED6}"/>
              </a:ext>
            </a:extLst>
          </p:cNvPr>
          <p:cNvSpPr txBox="1"/>
          <p:nvPr/>
        </p:nvSpPr>
        <p:spPr>
          <a:xfrm>
            <a:off x="2966720" y="268068"/>
            <a:ext cx="625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                    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EB567-E6B5-56E8-31EF-5DC6B46594BC}"/>
              </a:ext>
            </a:extLst>
          </p:cNvPr>
          <p:cNvSpPr txBox="1"/>
          <p:nvPr/>
        </p:nvSpPr>
        <p:spPr>
          <a:xfrm>
            <a:off x="876660" y="3755073"/>
            <a:ext cx="68173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PURPOSE</a:t>
            </a:r>
          </a:p>
          <a:p>
            <a:endParaRPr lang="en-US" sz="2800" u="sng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8EAED"/>
                </a:solidFill>
                <a:latin typeface="Arial Rounded MT Bold" panose="020F0704030504030204" pitchFamily="34" charset="0"/>
              </a:rPr>
              <a:t>To Design and build devices that interact with the real world</a:t>
            </a:r>
            <a:r>
              <a:rPr lang="en-US" sz="24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E8EAED"/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8EAED"/>
                </a:solidFill>
                <a:latin typeface="Arial Rounded MT Bold" panose="020F0704030504030204" pitchFamily="34" charset="0"/>
              </a:rPr>
              <a:t>Provides creativity and problem-solving skills.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E8EAED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lectronic Resistor 3">
                <a:extLst>
                  <a:ext uri="{FF2B5EF4-FFF2-40B4-BE49-F238E27FC236}">
                    <a16:creationId xmlns:a16="http://schemas.microsoft.com/office/drawing/2014/main" id="{78B14536-5107-06B3-98FB-8D13F764FC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0206609"/>
                  </p:ext>
                </p:extLst>
              </p:nvPr>
            </p:nvGraphicFramePr>
            <p:xfrm>
              <a:off x="8170674" y="2499846"/>
              <a:ext cx="803213" cy="19389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3213" cy="1938992"/>
                    </a:xfrm>
                    <a:prstGeom prst="rect">
                      <a:avLst/>
                    </a:prstGeom>
                  </am3d:spPr>
                  <am3d:camera>
                    <am3d:pos x="0" y="0" z="53688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0051" d="1000000"/>
                    <am3d:preTrans dx="-21" dy="-11" dz="-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29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lectronic Resistor 3">
                <a:extLst>
                  <a:ext uri="{FF2B5EF4-FFF2-40B4-BE49-F238E27FC236}">
                    <a16:creationId xmlns:a16="http://schemas.microsoft.com/office/drawing/2014/main" id="{78B14536-5107-06B3-98FB-8D13F764FC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0674" y="2499846"/>
                <a:ext cx="803213" cy="1938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Transistor">
                <a:extLst>
                  <a:ext uri="{FF2B5EF4-FFF2-40B4-BE49-F238E27FC236}">
                    <a16:creationId xmlns:a16="http://schemas.microsoft.com/office/drawing/2014/main" id="{AE4B1251-06E4-0458-F97F-C49F3FEFD5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2043285"/>
                  </p:ext>
                </p:extLst>
              </p:nvPr>
            </p:nvGraphicFramePr>
            <p:xfrm rot="20307277">
              <a:off x="10483648" y="2464591"/>
              <a:ext cx="579562" cy="2133981"/>
            </p:xfrm>
            <a:graphic>
              <a:graphicData uri="http://schemas.microsoft.com/office/drawing/2017/model3d">
                <am3d:model3d r:embed="rId5">
                  <am3d:spPr>
                    <a:xfrm rot="20307277">
                      <a:off x="0" y="0"/>
                      <a:ext cx="579562" cy="2133981"/>
                    </a:xfrm>
                    <a:prstGeom prst="rect">
                      <a:avLst/>
                    </a:prstGeom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588" ay="1310503" az="38477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81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Transistor">
                <a:extLst>
                  <a:ext uri="{FF2B5EF4-FFF2-40B4-BE49-F238E27FC236}">
                    <a16:creationId xmlns:a16="http://schemas.microsoft.com/office/drawing/2014/main" id="{AE4B1251-06E4-0458-F97F-C49F3FEFD5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307277">
                <a:off x="10483648" y="2464591"/>
                <a:ext cx="579562" cy="213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lectrolitic Capacitor">
                <a:extLst>
                  <a:ext uri="{FF2B5EF4-FFF2-40B4-BE49-F238E27FC236}">
                    <a16:creationId xmlns:a16="http://schemas.microsoft.com/office/drawing/2014/main" id="{ADA2F0FE-C6F2-D652-18E6-94A028F46D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9781079"/>
                  </p:ext>
                </p:extLst>
              </p:nvPr>
            </p:nvGraphicFramePr>
            <p:xfrm>
              <a:off x="10811900" y="4630436"/>
              <a:ext cx="373511" cy="208526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3511" cy="2085264"/>
                    </a:xfrm>
                    <a:prstGeom prst="rect">
                      <a:avLst/>
                    </a:prstGeom>
                  </am3d:spPr>
                  <am3d:camera>
                    <am3d:pos x="0" y="0" z="48521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713817" d="1000000"/>
                    <am3d:preTrans dx="0" dy="45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73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lectrolitic Capacitor">
                <a:extLst>
                  <a:ext uri="{FF2B5EF4-FFF2-40B4-BE49-F238E27FC236}">
                    <a16:creationId xmlns:a16="http://schemas.microsoft.com/office/drawing/2014/main" id="{ADA2F0FE-C6F2-D652-18E6-94A028F46D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11900" y="4630436"/>
                <a:ext cx="373511" cy="208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Integrated Circuit 16 Pin Dip">
                <a:extLst>
                  <a:ext uri="{FF2B5EF4-FFF2-40B4-BE49-F238E27FC236}">
                    <a16:creationId xmlns:a16="http://schemas.microsoft.com/office/drawing/2014/main" id="{28576F39-2E26-1EF9-BA17-B1B0F66F92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745553"/>
                  </p:ext>
                </p:extLst>
              </p:nvPr>
            </p:nvGraphicFramePr>
            <p:xfrm>
              <a:off x="7751790" y="4526615"/>
              <a:ext cx="2279276" cy="219771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279276" cy="2197711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1894" ay="1702051" az="90387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451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Integrated Circuit 16 Pin Dip">
                <a:extLst>
                  <a:ext uri="{FF2B5EF4-FFF2-40B4-BE49-F238E27FC236}">
                    <a16:creationId xmlns:a16="http://schemas.microsoft.com/office/drawing/2014/main" id="{28576F39-2E26-1EF9-BA17-B1B0F66F9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51790" y="4526615"/>
                <a:ext cx="2279276" cy="219771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A9F409D-D003-0A18-2F34-2055A9356821}"/>
              </a:ext>
            </a:extLst>
          </p:cNvPr>
          <p:cNvSpPr txBox="1"/>
          <p:nvPr/>
        </p:nvSpPr>
        <p:spPr>
          <a:xfrm>
            <a:off x="4643377" y="253494"/>
            <a:ext cx="290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pu">
                <a:extLst>
                  <a:ext uri="{FF2B5EF4-FFF2-40B4-BE49-F238E27FC236}">
                    <a16:creationId xmlns:a16="http://schemas.microsoft.com/office/drawing/2014/main" id="{5F111F55-B071-620D-452D-6E793B5D2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76152"/>
                  </p:ext>
                </p:extLst>
              </p:nvPr>
            </p:nvGraphicFramePr>
            <p:xfrm>
              <a:off x="12795352" y="-1343027"/>
              <a:ext cx="4726735" cy="291995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4726735" cy="2919952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620245" ay="3280718" az="-445235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107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pu">
                <a:extLst>
                  <a:ext uri="{FF2B5EF4-FFF2-40B4-BE49-F238E27FC236}">
                    <a16:creationId xmlns:a16="http://schemas.microsoft.com/office/drawing/2014/main" id="{5F111F55-B071-620D-452D-6E793B5D2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95352" y="-1343027"/>
                <a:ext cx="4726735" cy="291995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BCED120-A9BE-FF23-1D0D-7BADB68A24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2036092">
            <a:off x="3819090" y="11958282"/>
            <a:ext cx="5262389" cy="4446585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CAD743-D0C2-EEAD-7A2E-4587411CAB95}"/>
              </a:ext>
            </a:extLst>
          </p:cNvPr>
          <p:cNvSpPr txBox="1"/>
          <p:nvPr/>
        </p:nvSpPr>
        <p:spPr>
          <a:xfrm rot="12043877">
            <a:off x="-3513389" y="11282338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DIGITAL PINS(14)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58DF9-3FE0-E08C-D2C1-0547869A3C34}"/>
              </a:ext>
            </a:extLst>
          </p:cNvPr>
          <p:cNvCxnSpPr>
            <a:cxnSpLocks/>
          </p:cNvCxnSpPr>
          <p:nvPr/>
        </p:nvCxnSpPr>
        <p:spPr>
          <a:xfrm rot="12043877">
            <a:off x="-1389353" y="11494577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6D9848-399D-6D4F-7CC1-24FC42B4ADE3}"/>
              </a:ext>
            </a:extLst>
          </p:cNvPr>
          <p:cNvSpPr txBox="1"/>
          <p:nvPr/>
        </p:nvSpPr>
        <p:spPr>
          <a:xfrm rot="12043877">
            <a:off x="-3899516" y="1350579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 CONNECTOR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B72D43-72A4-5B51-BB1C-989FD5580C69}"/>
              </a:ext>
            </a:extLst>
          </p:cNvPr>
          <p:cNvCxnSpPr>
            <a:cxnSpLocks/>
          </p:cNvCxnSpPr>
          <p:nvPr/>
        </p:nvCxnSpPr>
        <p:spPr>
          <a:xfrm rot="12043877">
            <a:off x="-3525938" y="14177777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37A82BF-4695-BC32-110B-E57AFDFA8D8B}"/>
              </a:ext>
            </a:extLst>
          </p:cNvPr>
          <p:cNvSpPr/>
          <p:nvPr/>
        </p:nvSpPr>
        <p:spPr>
          <a:xfrm rot="12043877">
            <a:off x="-1981284" y="14052876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C8EDA-A6AB-E3EC-F966-FB9385CEC846}"/>
              </a:ext>
            </a:extLst>
          </p:cNvPr>
          <p:cNvSpPr txBox="1"/>
          <p:nvPr/>
        </p:nvSpPr>
        <p:spPr>
          <a:xfrm rot="12043877">
            <a:off x="-3992213" y="15094024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DC BARREL JACK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668A36-25FA-95EB-C4AE-FF9A5229EE69}"/>
              </a:ext>
            </a:extLst>
          </p:cNvPr>
          <p:cNvSpPr/>
          <p:nvPr/>
        </p:nvSpPr>
        <p:spPr>
          <a:xfrm rot="12043877">
            <a:off x="-230441" y="15088269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0556C6-1341-FAB7-978A-E7BF271516E0}"/>
              </a:ext>
            </a:extLst>
          </p:cNvPr>
          <p:cNvCxnSpPr>
            <a:cxnSpLocks/>
          </p:cNvCxnSpPr>
          <p:nvPr/>
        </p:nvCxnSpPr>
        <p:spPr>
          <a:xfrm rot="12043877">
            <a:off x="-1762546" y="15251209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D6F040-6B00-DD2B-523D-EB0F12EE074C}"/>
              </a:ext>
            </a:extLst>
          </p:cNvPr>
          <p:cNvSpPr txBox="1"/>
          <p:nvPr/>
        </p:nvSpPr>
        <p:spPr>
          <a:xfrm rot="12043877">
            <a:off x="-4073667" y="12630898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RESET BUTTON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88ADD7-57FE-1D33-EFED-605A19F9AAE5}"/>
              </a:ext>
            </a:extLst>
          </p:cNvPr>
          <p:cNvSpPr/>
          <p:nvPr/>
        </p:nvSpPr>
        <p:spPr>
          <a:xfrm rot="12043877">
            <a:off x="-1684312" y="13281417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76340C-5664-C19A-AFC9-6292B115DEF7}"/>
              </a:ext>
            </a:extLst>
          </p:cNvPr>
          <p:cNvCxnSpPr>
            <a:cxnSpLocks/>
          </p:cNvCxnSpPr>
          <p:nvPr/>
        </p:nvCxnSpPr>
        <p:spPr>
          <a:xfrm rot="12043877">
            <a:off x="-2127387" y="12848132"/>
            <a:ext cx="596733" cy="6752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2B7AE-FB79-32E6-F616-9AE2038982C5}"/>
              </a:ext>
            </a:extLst>
          </p:cNvPr>
          <p:cNvSpPr txBox="1"/>
          <p:nvPr/>
        </p:nvSpPr>
        <p:spPr>
          <a:xfrm rot="12043877">
            <a:off x="-5649884" y="1346153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USB-TTL CONVERTER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9F43C1-2DD4-A7A0-5F59-E85C47447FCF}"/>
              </a:ext>
            </a:extLst>
          </p:cNvPr>
          <p:cNvCxnSpPr>
            <a:cxnSpLocks/>
          </p:cNvCxnSpPr>
          <p:nvPr/>
        </p:nvCxnSpPr>
        <p:spPr>
          <a:xfrm rot="12043877" flipV="1">
            <a:off x="-2987699" y="13572873"/>
            <a:ext cx="2680635" cy="73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CD50EE2-0A77-EEE6-B8EE-94DEA9A27E3C}"/>
              </a:ext>
            </a:extLst>
          </p:cNvPr>
          <p:cNvSpPr/>
          <p:nvPr/>
        </p:nvSpPr>
        <p:spPr>
          <a:xfrm rot="12043877">
            <a:off x="154769" y="11369676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9198CD-9DD7-8119-26F3-9C9C3651F7F5}"/>
              </a:ext>
            </a:extLst>
          </p:cNvPr>
          <p:cNvSpPr/>
          <p:nvPr/>
        </p:nvSpPr>
        <p:spPr>
          <a:xfrm rot="12043877">
            <a:off x="-529060" y="13437503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F373EC-1A52-0DFA-DE60-9C26E6DF551F}"/>
              </a:ext>
            </a:extLst>
          </p:cNvPr>
          <p:cNvSpPr/>
          <p:nvPr/>
        </p:nvSpPr>
        <p:spPr>
          <a:xfrm rot="12043877">
            <a:off x="101420" y="12968481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CAA93-81E4-6F42-445D-253DCD61D5C9}"/>
              </a:ext>
            </a:extLst>
          </p:cNvPr>
          <p:cNvSpPr txBox="1"/>
          <p:nvPr/>
        </p:nvSpPr>
        <p:spPr>
          <a:xfrm rot="12043877">
            <a:off x="-3652145" y="1450574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POLY FUSE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01416-F694-0073-E313-2E2F63CAA3D6}"/>
              </a:ext>
            </a:extLst>
          </p:cNvPr>
          <p:cNvSpPr/>
          <p:nvPr/>
        </p:nvSpPr>
        <p:spPr>
          <a:xfrm rot="12043877">
            <a:off x="-698590" y="14494731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DB081E-69A6-07BD-0B5F-83EE7C6E3F0D}"/>
              </a:ext>
            </a:extLst>
          </p:cNvPr>
          <p:cNvCxnSpPr>
            <a:cxnSpLocks/>
          </p:cNvCxnSpPr>
          <p:nvPr/>
        </p:nvCxnSpPr>
        <p:spPr>
          <a:xfrm rot="12043877">
            <a:off x="-2204699" y="14647002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A123604-26A1-E009-17AA-149F9A4C672F}"/>
              </a:ext>
            </a:extLst>
          </p:cNvPr>
          <p:cNvSpPr/>
          <p:nvPr/>
        </p:nvSpPr>
        <p:spPr>
          <a:xfrm rot="12043877">
            <a:off x="43337" y="14278090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A35036-09CF-2371-8468-3BFB0B07DA2A}"/>
              </a:ext>
            </a:extLst>
          </p:cNvPr>
          <p:cNvSpPr txBox="1"/>
          <p:nvPr/>
        </p:nvSpPr>
        <p:spPr>
          <a:xfrm rot="12043877">
            <a:off x="-4652435" y="1191687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 16U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6B1640-9659-E7AD-349F-A0865C47D896}"/>
              </a:ext>
            </a:extLst>
          </p:cNvPr>
          <p:cNvCxnSpPr>
            <a:cxnSpLocks/>
          </p:cNvCxnSpPr>
          <p:nvPr/>
        </p:nvCxnSpPr>
        <p:spPr>
          <a:xfrm rot="12043877">
            <a:off x="-1858437" y="12078037"/>
            <a:ext cx="967425" cy="770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B0945587-2F17-C709-F343-60E6AACC3C1D}"/>
              </a:ext>
            </a:extLst>
          </p:cNvPr>
          <p:cNvSpPr/>
          <p:nvPr/>
        </p:nvSpPr>
        <p:spPr>
          <a:xfrm rot="12043877">
            <a:off x="-1003593" y="12724347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6A0F07-6A08-CAE6-F8D5-F1D0560D138D}"/>
              </a:ext>
            </a:extLst>
          </p:cNvPr>
          <p:cNvSpPr txBox="1"/>
          <p:nvPr/>
        </p:nvSpPr>
        <p:spPr>
          <a:xfrm rot="9335777">
            <a:off x="15165595" y="1297119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ANALOG PINS(6)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68F870-6A80-3C94-7481-33F90E98E3D5}"/>
              </a:ext>
            </a:extLst>
          </p:cNvPr>
          <p:cNvCxnSpPr>
            <a:cxnSpLocks/>
          </p:cNvCxnSpPr>
          <p:nvPr/>
        </p:nvCxnSpPr>
        <p:spPr>
          <a:xfrm rot="9335777">
            <a:off x="14246630" y="13144693"/>
            <a:ext cx="995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EC37B97-52E1-C97E-F3A2-1D6DB4B17A56}"/>
              </a:ext>
            </a:extLst>
          </p:cNvPr>
          <p:cNvSpPr/>
          <p:nvPr/>
        </p:nvSpPr>
        <p:spPr>
          <a:xfrm rot="9335777">
            <a:off x="14040364" y="13005154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F33CC2-2DFA-134D-72ED-E7C3A948FDAB}"/>
              </a:ext>
            </a:extLst>
          </p:cNvPr>
          <p:cNvSpPr txBox="1"/>
          <p:nvPr/>
        </p:nvSpPr>
        <p:spPr>
          <a:xfrm rot="9335777">
            <a:off x="15099440" y="12199933"/>
            <a:ext cx="354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ATMEGA 328P 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MICROCONTROLLER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2C6CB44-B72A-206D-7FA1-00BCF3E9795B}"/>
              </a:ext>
            </a:extLst>
          </p:cNvPr>
          <p:cNvSpPr/>
          <p:nvPr/>
        </p:nvSpPr>
        <p:spPr>
          <a:xfrm rot="9335777">
            <a:off x="13294958" y="12283909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50BDBE-2ECA-6334-6871-7159FBB6B0FB}"/>
              </a:ext>
            </a:extLst>
          </p:cNvPr>
          <p:cNvCxnSpPr>
            <a:cxnSpLocks/>
          </p:cNvCxnSpPr>
          <p:nvPr/>
        </p:nvCxnSpPr>
        <p:spPr>
          <a:xfrm rot="9335777">
            <a:off x="13533287" y="12408810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20E281-4DC6-8A03-2497-6C037E43C24E}"/>
              </a:ext>
            </a:extLst>
          </p:cNvPr>
          <p:cNvSpPr txBox="1"/>
          <p:nvPr/>
        </p:nvSpPr>
        <p:spPr>
          <a:xfrm rot="9335777">
            <a:off x="14008080" y="1423958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3.3V REGULATOR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7454265-74CB-A702-85DF-0D1231BF5A61}"/>
              </a:ext>
            </a:extLst>
          </p:cNvPr>
          <p:cNvSpPr/>
          <p:nvPr/>
        </p:nvSpPr>
        <p:spPr>
          <a:xfrm rot="9335777">
            <a:off x="12260650" y="14310186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114B4F-91F4-2D62-C9A9-21D4B8FDC9ED}"/>
              </a:ext>
            </a:extLst>
          </p:cNvPr>
          <p:cNvCxnSpPr>
            <a:cxnSpLocks/>
          </p:cNvCxnSpPr>
          <p:nvPr/>
        </p:nvCxnSpPr>
        <p:spPr>
          <a:xfrm rot="9335777">
            <a:off x="12474211" y="14433992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EA15AE4-09AC-9767-F27E-275BE1DEB654}"/>
              </a:ext>
            </a:extLst>
          </p:cNvPr>
          <p:cNvSpPr txBox="1"/>
          <p:nvPr/>
        </p:nvSpPr>
        <p:spPr>
          <a:xfrm rot="9335777">
            <a:off x="14003235" y="1133828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ATMEGA328P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C143-354C-6FA7-446F-B1B4FFF88D27}"/>
              </a:ext>
            </a:extLst>
          </p:cNvPr>
          <p:cNvSpPr/>
          <p:nvPr/>
        </p:nvSpPr>
        <p:spPr>
          <a:xfrm rot="9335777">
            <a:off x="12867866" y="11735351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6B2F75-6AE3-47D4-E02E-073423047FBA}"/>
              </a:ext>
            </a:extLst>
          </p:cNvPr>
          <p:cNvCxnSpPr>
            <a:cxnSpLocks/>
          </p:cNvCxnSpPr>
          <p:nvPr/>
        </p:nvCxnSpPr>
        <p:spPr>
          <a:xfrm rot="9335777" flipV="1">
            <a:off x="13076582" y="11548027"/>
            <a:ext cx="928333" cy="2955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067EBBF-3ABB-D960-863E-0447203FFDEF}"/>
              </a:ext>
            </a:extLst>
          </p:cNvPr>
          <p:cNvSpPr txBox="1"/>
          <p:nvPr/>
        </p:nvSpPr>
        <p:spPr>
          <a:xfrm rot="9335777">
            <a:off x="12389094" y="1091393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RX TX LEDS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F77420-82D1-B4D9-254A-A1A43FBE1056}"/>
              </a:ext>
            </a:extLst>
          </p:cNvPr>
          <p:cNvSpPr txBox="1"/>
          <p:nvPr/>
        </p:nvSpPr>
        <p:spPr>
          <a:xfrm rot="9335777">
            <a:off x="13225093" y="1521269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5 V REGULATOR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5345979-33CC-674D-40B4-E0191C2182F8}"/>
              </a:ext>
            </a:extLst>
          </p:cNvPr>
          <p:cNvCxnSpPr>
            <a:cxnSpLocks/>
          </p:cNvCxnSpPr>
          <p:nvPr/>
        </p:nvCxnSpPr>
        <p:spPr>
          <a:xfrm flipV="1">
            <a:off x="3070694" y="9187146"/>
            <a:ext cx="1040968" cy="198748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4202305-23C7-C14A-0466-FD8E30134AD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89"/>
          <a:stretch/>
        </p:blipFill>
        <p:spPr>
          <a:xfrm rot="10800000">
            <a:off x="12361860" y="-1740799"/>
            <a:ext cx="3772427" cy="24849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 descr="2nd Gear">
                <a:extLst>
                  <a:ext uri="{FF2B5EF4-FFF2-40B4-BE49-F238E27FC236}">
                    <a16:creationId xmlns:a16="http://schemas.microsoft.com/office/drawing/2014/main" id="{81B547F9-4809-03A9-1D6D-9018A9EAD6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631537"/>
                  </p:ext>
                </p:extLst>
              </p:nvPr>
            </p:nvGraphicFramePr>
            <p:xfrm rot="9667509">
              <a:off x="7856618" y="7924693"/>
              <a:ext cx="1368662" cy="1383620"/>
            </p:xfrm>
            <a:graphic>
              <a:graphicData uri="http://schemas.microsoft.com/office/drawing/2017/model3d">
                <am3d:model3d r:embed="rId15">
                  <am3d:spPr>
                    <a:xfrm rot="9667509">
                      <a:off x="0" y="0"/>
                      <a:ext cx="1368662" cy="1383620"/>
                    </a:xfrm>
                    <a:prstGeom prst="rect">
                      <a:avLst/>
                    </a:prstGeom>
                  </am3d:spPr>
                  <am3d:camera>
                    <am3d:pos x="0" y="0" z="669274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342" d="1000000"/>
                    <am3d:preTrans dx="0" dy="-2875814" dz="24327"/>
                    <am3d:scale>
                      <am3d:sx n="1000000" d="1000000"/>
                      <am3d:sy n="1000000" d="1000000"/>
                      <am3d:sz n="1000000" d="1000000"/>
                    </am3d:scale>
                    <am3d:rot ax="5547379" ay="-2141" az="499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071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 descr="2nd Gear">
                <a:extLst>
                  <a:ext uri="{FF2B5EF4-FFF2-40B4-BE49-F238E27FC236}">
                    <a16:creationId xmlns:a16="http://schemas.microsoft.com/office/drawing/2014/main" id="{81B547F9-4809-03A9-1D6D-9018A9EAD6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9667509">
                <a:off x="7856618" y="7924693"/>
                <a:ext cx="1368662" cy="13836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ED3551-086E-F8A3-CAF1-6DBCE53782AF}"/>
              </a:ext>
            </a:extLst>
          </p:cNvPr>
          <p:cNvSpPr/>
          <p:nvPr/>
        </p:nvSpPr>
        <p:spPr>
          <a:xfrm rot="8706991">
            <a:off x="13031423" y="7257678"/>
            <a:ext cx="1188720" cy="2224359"/>
          </a:xfrm>
          <a:custGeom>
            <a:avLst/>
            <a:gdLst>
              <a:gd name="connsiteX0" fmla="*/ 594360 w 1188720"/>
              <a:gd name="connsiteY0" fmla="*/ 0 h 2224359"/>
              <a:gd name="connsiteX1" fmla="*/ 1188720 w 1188720"/>
              <a:gd name="connsiteY1" fmla="*/ 757051 h 2224359"/>
              <a:gd name="connsiteX2" fmla="*/ 812297 w 1188720"/>
              <a:gd name="connsiteY2" fmla="*/ 1461591 h 2224359"/>
              <a:gd name="connsiteX3" fmla="*/ 793019 w 1188720"/>
              <a:gd name="connsiteY3" fmla="*/ 1468883 h 2224359"/>
              <a:gd name="connsiteX4" fmla="*/ 777240 w 1188720"/>
              <a:gd name="connsiteY4" fmla="*/ 1514102 h 2224359"/>
              <a:gd name="connsiteX5" fmla="*/ 774887 w 1188720"/>
              <a:gd name="connsiteY5" fmla="*/ 1589426 h 2224359"/>
              <a:gd name="connsiteX6" fmla="*/ 790789 w 1188720"/>
              <a:gd name="connsiteY6" fmla="*/ 1648155 h 2224359"/>
              <a:gd name="connsiteX7" fmla="*/ 888278 w 1188720"/>
              <a:gd name="connsiteY7" fmla="*/ 1789319 h 2224359"/>
              <a:gd name="connsiteX8" fmla="*/ 908388 w 1188720"/>
              <a:gd name="connsiteY8" fmla="*/ 1809693 h 2224359"/>
              <a:gd name="connsiteX9" fmla="*/ 901011 w 1188720"/>
              <a:gd name="connsiteY9" fmla="*/ 1807756 h 2224359"/>
              <a:gd name="connsiteX10" fmla="*/ 1188720 w 1188720"/>
              <a:gd name="connsiteY10" fmla="*/ 2224359 h 2224359"/>
              <a:gd name="connsiteX11" fmla="*/ 48530 w 1188720"/>
              <a:gd name="connsiteY11" fmla="*/ 2224359 h 2224359"/>
              <a:gd name="connsiteX12" fmla="*/ 270093 w 1188720"/>
              <a:gd name="connsiteY12" fmla="*/ 1903536 h 2224359"/>
              <a:gd name="connsiteX13" fmla="*/ 256114 w 1188720"/>
              <a:gd name="connsiteY13" fmla="*/ 1904939 h 2224359"/>
              <a:gd name="connsiteX14" fmla="*/ 279149 w 1188720"/>
              <a:gd name="connsiteY14" fmla="*/ 1890422 h 2224359"/>
              <a:gd name="connsiteX15" fmla="*/ 450582 w 1188720"/>
              <a:gd name="connsiteY15" fmla="*/ 1642186 h 2224359"/>
              <a:gd name="connsiteX16" fmla="*/ 443104 w 1188720"/>
              <a:gd name="connsiteY16" fmla="*/ 1572014 h 2224359"/>
              <a:gd name="connsiteX17" fmla="*/ 412139 w 1188720"/>
              <a:gd name="connsiteY17" fmla="*/ 1499147 h 2224359"/>
              <a:gd name="connsiteX18" fmla="*/ 384594 w 1188720"/>
              <a:gd name="connsiteY18" fmla="*/ 1464682 h 2224359"/>
              <a:gd name="connsiteX19" fmla="*/ 376423 w 1188720"/>
              <a:gd name="connsiteY19" fmla="*/ 1461591 h 2224359"/>
              <a:gd name="connsiteX20" fmla="*/ 0 w 1188720"/>
              <a:gd name="connsiteY20" fmla="*/ 757051 h 2224359"/>
              <a:gd name="connsiteX21" fmla="*/ 594360 w 1188720"/>
              <a:gd name="connsiteY21" fmla="*/ 0 h 222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88720" h="2224359">
                <a:moveTo>
                  <a:pt x="594360" y="0"/>
                </a:moveTo>
                <a:cubicBezTo>
                  <a:pt x="922616" y="0"/>
                  <a:pt x="1188720" y="338943"/>
                  <a:pt x="1188720" y="757051"/>
                </a:cubicBezTo>
                <a:cubicBezTo>
                  <a:pt x="1188720" y="1077165"/>
                  <a:pt x="1032735" y="1350874"/>
                  <a:pt x="812297" y="1461591"/>
                </a:cubicBezTo>
                <a:lnTo>
                  <a:pt x="793019" y="1468883"/>
                </a:lnTo>
                <a:lnTo>
                  <a:pt x="777240" y="1514102"/>
                </a:lnTo>
                <a:cubicBezTo>
                  <a:pt x="772678" y="1538686"/>
                  <a:pt x="771862" y="1563964"/>
                  <a:pt x="774887" y="1589426"/>
                </a:cubicBezTo>
                <a:lnTo>
                  <a:pt x="790789" y="1648155"/>
                </a:lnTo>
                <a:lnTo>
                  <a:pt x="888278" y="1789319"/>
                </a:lnTo>
                <a:lnTo>
                  <a:pt x="908388" y="1809693"/>
                </a:lnTo>
                <a:lnTo>
                  <a:pt x="901011" y="1807756"/>
                </a:lnTo>
                <a:lnTo>
                  <a:pt x="1188720" y="2224359"/>
                </a:lnTo>
                <a:lnTo>
                  <a:pt x="48530" y="2224359"/>
                </a:lnTo>
                <a:lnTo>
                  <a:pt x="270093" y="1903536"/>
                </a:lnTo>
                <a:lnTo>
                  <a:pt x="256114" y="1904939"/>
                </a:lnTo>
                <a:lnTo>
                  <a:pt x="279149" y="1890422"/>
                </a:lnTo>
                <a:lnTo>
                  <a:pt x="450582" y="1642186"/>
                </a:lnTo>
                <a:lnTo>
                  <a:pt x="443104" y="1572014"/>
                </a:lnTo>
                <a:cubicBezTo>
                  <a:pt x="436621" y="1547207"/>
                  <a:pt x="426307" y="1522744"/>
                  <a:pt x="412139" y="1499147"/>
                </a:cubicBezTo>
                <a:lnTo>
                  <a:pt x="384594" y="1464682"/>
                </a:lnTo>
                <a:lnTo>
                  <a:pt x="376423" y="1461591"/>
                </a:lnTo>
                <a:cubicBezTo>
                  <a:pt x="155985" y="1350874"/>
                  <a:pt x="0" y="1077165"/>
                  <a:pt x="0" y="757051"/>
                </a:cubicBezTo>
                <a:cubicBezTo>
                  <a:pt x="0" y="338943"/>
                  <a:pt x="266104" y="0"/>
                  <a:pt x="59436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1B5566-7153-B561-196D-E784EBD4CE82}"/>
              </a:ext>
            </a:extLst>
          </p:cNvPr>
          <p:cNvSpPr txBox="1"/>
          <p:nvPr/>
        </p:nvSpPr>
        <p:spPr>
          <a:xfrm rot="8706991">
            <a:off x="13282748" y="9008108"/>
            <a:ext cx="856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ptos Display" panose="020B0004020202020204" pitchFamily="34" charset="0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14175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0"/>
                            </p:stCondLst>
                            <p:childTnLst>
                              <p:par>
                                <p:cTn id="30" presetID="37" presetClass="emph" presetSubtype="204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1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224D95-D724-4E6B-FBFF-C42B059B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E52FBF-169F-E7DE-459D-7634CC405ED6}"/>
              </a:ext>
            </a:extLst>
          </p:cNvPr>
          <p:cNvSpPr txBox="1"/>
          <p:nvPr/>
        </p:nvSpPr>
        <p:spPr>
          <a:xfrm>
            <a:off x="2966720" y="268068"/>
            <a:ext cx="625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                   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F409D-D003-0A18-2F34-2055A9356821}"/>
              </a:ext>
            </a:extLst>
          </p:cNvPr>
          <p:cNvSpPr txBox="1"/>
          <p:nvPr/>
        </p:nvSpPr>
        <p:spPr>
          <a:xfrm>
            <a:off x="4643377" y="253494"/>
            <a:ext cx="290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pu">
                <a:extLst>
                  <a:ext uri="{FF2B5EF4-FFF2-40B4-BE49-F238E27FC236}">
                    <a16:creationId xmlns:a16="http://schemas.microsoft.com/office/drawing/2014/main" id="{5F111F55-B071-620D-452D-6E793B5D2B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95352" y="-1343027"/>
              <a:ext cx="4726735" cy="29199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726735" cy="2919952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620245" ay="3280718" az="-44523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pu">
                <a:extLst>
                  <a:ext uri="{FF2B5EF4-FFF2-40B4-BE49-F238E27FC236}">
                    <a16:creationId xmlns:a16="http://schemas.microsoft.com/office/drawing/2014/main" id="{5F111F55-B071-620D-452D-6E793B5D2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5352" y="-1343027"/>
                <a:ext cx="4726735" cy="291995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BCED120-A9BE-FF23-1D0D-7BADB68A2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52266">
            <a:off x="818938" y="2691390"/>
            <a:ext cx="3243953" cy="2741058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CAD743-D0C2-EEAD-7A2E-4587411CAB95}"/>
              </a:ext>
            </a:extLst>
          </p:cNvPr>
          <p:cNvSpPr txBox="1"/>
          <p:nvPr/>
        </p:nvSpPr>
        <p:spPr>
          <a:xfrm rot="12043877">
            <a:off x="-3513389" y="11282338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DIGITAL PINS(14)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58DF9-3FE0-E08C-D2C1-0547869A3C34}"/>
              </a:ext>
            </a:extLst>
          </p:cNvPr>
          <p:cNvCxnSpPr>
            <a:cxnSpLocks/>
          </p:cNvCxnSpPr>
          <p:nvPr/>
        </p:nvCxnSpPr>
        <p:spPr>
          <a:xfrm rot="12043877">
            <a:off x="-1389353" y="11494577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6D9848-399D-6D4F-7CC1-24FC42B4ADE3}"/>
              </a:ext>
            </a:extLst>
          </p:cNvPr>
          <p:cNvSpPr txBox="1"/>
          <p:nvPr/>
        </p:nvSpPr>
        <p:spPr>
          <a:xfrm rot="12043877">
            <a:off x="-3899516" y="1350579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 CONNECTOR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B72D43-72A4-5B51-BB1C-989FD5580C69}"/>
              </a:ext>
            </a:extLst>
          </p:cNvPr>
          <p:cNvCxnSpPr>
            <a:cxnSpLocks/>
          </p:cNvCxnSpPr>
          <p:nvPr/>
        </p:nvCxnSpPr>
        <p:spPr>
          <a:xfrm rot="12043877">
            <a:off x="-3525938" y="14177777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37A82BF-4695-BC32-110B-E57AFDFA8D8B}"/>
              </a:ext>
            </a:extLst>
          </p:cNvPr>
          <p:cNvSpPr/>
          <p:nvPr/>
        </p:nvSpPr>
        <p:spPr>
          <a:xfrm rot="12043877">
            <a:off x="-1981284" y="14052876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C8EDA-A6AB-E3EC-F966-FB9385CEC846}"/>
              </a:ext>
            </a:extLst>
          </p:cNvPr>
          <p:cNvSpPr txBox="1"/>
          <p:nvPr/>
        </p:nvSpPr>
        <p:spPr>
          <a:xfrm rot="12043877">
            <a:off x="-3992213" y="15094024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DC BARREL JACK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668A36-25FA-95EB-C4AE-FF9A5229EE69}"/>
              </a:ext>
            </a:extLst>
          </p:cNvPr>
          <p:cNvSpPr/>
          <p:nvPr/>
        </p:nvSpPr>
        <p:spPr>
          <a:xfrm rot="12043877">
            <a:off x="-230441" y="15088269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0556C6-1341-FAB7-978A-E7BF271516E0}"/>
              </a:ext>
            </a:extLst>
          </p:cNvPr>
          <p:cNvCxnSpPr>
            <a:cxnSpLocks/>
          </p:cNvCxnSpPr>
          <p:nvPr/>
        </p:nvCxnSpPr>
        <p:spPr>
          <a:xfrm rot="12043877">
            <a:off x="-1762546" y="15251209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D6F040-6B00-DD2B-523D-EB0F12EE074C}"/>
              </a:ext>
            </a:extLst>
          </p:cNvPr>
          <p:cNvSpPr txBox="1"/>
          <p:nvPr/>
        </p:nvSpPr>
        <p:spPr>
          <a:xfrm rot="12043877">
            <a:off x="-4073667" y="12630898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RESET BUTTON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88ADD7-57FE-1D33-EFED-605A19F9AAE5}"/>
              </a:ext>
            </a:extLst>
          </p:cNvPr>
          <p:cNvSpPr/>
          <p:nvPr/>
        </p:nvSpPr>
        <p:spPr>
          <a:xfrm rot="12043877">
            <a:off x="-1684312" y="13281417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76340C-5664-C19A-AFC9-6292B115DEF7}"/>
              </a:ext>
            </a:extLst>
          </p:cNvPr>
          <p:cNvCxnSpPr>
            <a:cxnSpLocks/>
          </p:cNvCxnSpPr>
          <p:nvPr/>
        </p:nvCxnSpPr>
        <p:spPr>
          <a:xfrm rot="12043877">
            <a:off x="-2127387" y="12848132"/>
            <a:ext cx="596733" cy="6752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B2B7AE-FB79-32E6-F616-9AE2038982C5}"/>
              </a:ext>
            </a:extLst>
          </p:cNvPr>
          <p:cNvSpPr txBox="1"/>
          <p:nvPr/>
        </p:nvSpPr>
        <p:spPr>
          <a:xfrm rot="12043877">
            <a:off x="-5649884" y="1346153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USB-TTL CONVERTER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9F43C1-2DD4-A7A0-5F59-E85C47447FCF}"/>
              </a:ext>
            </a:extLst>
          </p:cNvPr>
          <p:cNvCxnSpPr>
            <a:cxnSpLocks/>
          </p:cNvCxnSpPr>
          <p:nvPr/>
        </p:nvCxnSpPr>
        <p:spPr>
          <a:xfrm rot="12043877" flipV="1">
            <a:off x="-2987699" y="13572873"/>
            <a:ext cx="2680635" cy="73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CD50EE2-0A77-EEE6-B8EE-94DEA9A27E3C}"/>
              </a:ext>
            </a:extLst>
          </p:cNvPr>
          <p:cNvSpPr/>
          <p:nvPr/>
        </p:nvSpPr>
        <p:spPr>
          <a:xfrm rot="12043877">
            <a:off x="154769" y="11369676"/>
            <a:ext cx="238329" cy="249802"/>
          </a:xfrm>
          <a:prstGeom prst="ellipse">
            <a:avLst/>
          </a:prstGeom>
          <a:solidFill>
            <a:srgbClr val="E130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9198CD-9DD7-8119-26F3-9C9C3651F7F5}"/>
              </a:ext>
            </a:extLst>
          </p:cNvPr>
          <p:cNvSpPr/>
          <p:nvPr/>
        </p:nvSpPr>
        <p:spPr>
          <a:xfrm rot="12043877">
            <a:off x="-529060" y="13437503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F373EC-1A52-0DFA-DE60-9C26E6DF551F}"/>
              </a:ext>
            </a:extLst>
          </p:cNvPr>
          <p:cNvSpPr/>
          <p:nvPr/>
        </p:nvSpPr>
        <p:spPr>
          <a:xfrm rot="12043877">
            <a:off x="101420" y="12968481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CAA93-81E4-6F42-445D-253DCD61D5C9}"/>
              </a:ext>
            </a:extLst>
          </p:cNvPr>
          <p:cNvSpPr txBox="1"/>
          <p:nvPr/>
        </p:nvSpPr>
        <p:spPr>
          <a:xfrm rot="12043877">
            <a:off x="-3652145" y="1450574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POLY FUSE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001416-F694-0073-E313-2E2F63CAA3D6}"/>
              </a:ext>
            </a:extLst>
          </p:cNvPr>
          <p:cNvSpPr/>
          <p:nvPr/>
        </p:nvSpPr>
        <p:spPr>
          <a:xfrm rot="12043877">
            <a:off x="-698590" y="14494731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DB081E-69A6-07BD-0B5F-83EE7C6E3F0D}"/>
              </a:ext>
            </a:extLst>
          </p:cNvPr>
          <p:cNvCxnSpPr>
            <a:cxnSpLocks/>
          </p:cNvCxnSpPr>
          <p:nvPr/>
        </p:nvCxnSpPr>
        <p:spPr>
          <a:xfrm rot="12043877">
            <a:off x="-2204699" y="14647002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A123604-26A1-E009-17AA-149F9A4C672F}"/>
              </a:ext>
            </a:extLst>
          </p:cNvPr>
          <p:cNvSpPr/>
          <p:nvPr/>
        </p:nvSpPr>
        <p:spPr>
          <a:xfrm rot="12043877">
            <a:off x="43337" y="14278090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A35036-09CF-2371-8468-3BFB0B07DA2A}"/>
              </a:ext>
            </a:extLst>
          </p:cNvPr>
          <p:cNvSpPr txBox="1"/>
          <p:nvPr/>
        </p:nvSpPr>
        <p:spPr>
          <a:xfrm rot="12043877">
            <a:off x="-4652435" y="1191687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 16U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6B1640-9659-E7AD-349F-A0865C47D896}"/>
              </a:ext>
            </a:extLst>
          </p:cNvPr>
          <p:cNvCxnSpPr>
            <a:cxnSpLocks/>
          </p:cNvCxnSpPr>
          <p:nvPr/>
        </p:nvCxnSpPr>
        <p:spPr>
          <a:xfrm rot="12043877">
            <a:off x="-1858437" y="12078037"/>
            <a:ext cx="967425" cy="7700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B0945587-2F17-C709-F343-60E6AACC3C1D}"/>
              </a:ext>
            </a:extLst>
          </p:cNvPr>
          <p:cNvSpPr/>
          <p:nvPr/>
        </p:nvSpPr>
        <p:spPr>
          <a:xfrm rot="12043877">
            <a:off x="-1003593" y="12724347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6A0F07-6A08-CAE6-F8D5-F1D0560D138D}"/>
              </a:ext>
            </a:extLst>
          </p:cNvPr>
          <p:cNvSpPr txBox="1"/>
          <p:nvPr/>
        </p:nvSpPr>
        <p:spPr>
          <a:xfrm rot="9335777">
            <a:off x="15165595" y="12971191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ANALOG PINS(6)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68F870-6A80-3C94-7481-33F90E98E3D5}"/>
              </a:ext>
            </a:extLst>
          </p:cNvPr>
          <p:cNvCxnSpPr>
            <a:cxnSpLocks/>
          </p:cNvCxnSpPr>
          <p:nvPr/>
        </p:nvCxnSpPr>
        <p:spPr>
          <a:xfrm rot="9335777">
            <a:off x="14246630" y="13144693"/>
            <a:ext cx="99579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EC37B97-52E1-C97E-F3A2-1D6DB4B17A56}"/>
              </a:ext>
            </a:extLst>
          </p:cNvPr>
          <p:cNvSpPr/>
          <p:nvPr/>
        </p:nvSpPr>
        <p:spPr>
          <a:xfrm rot="9335777">
            <a:off x="14040364" y="13005154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F33CC2-2DFA-134D-72ED-E7C3A948FDAB}"/>
              </a:ext>
            </a:extLst>
          </p:cNvPr>
          <p:cNvSpPr txBox="1"/>
          <p:nvPr/>
        </p:nvSpPr>
        <p:spPr>
          <a:xfrm rot="9335777">
            <a:off x="15099440" y="12199933"/>
            <a:ext cx="3540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ATMEGA 328P 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MICROCONTROLLER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2C6CB44-B72A-206D-7FA1-00BCF3E9795B}"/>
              </a:ext>
            </a:extLst>
          </p:cNvPr>
          <p:cNvSpPr/>
          <p:nvPr/>
        </p:nvSpPr>
        <p:spPr>
          <a:xfrm rot="9335777">
            <a:off x="13294958" y="12283909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50BDBE-2ECA-6334-6871-7159FBB6B0FB}"/>
              </a:ext>
            </a:extLst>
          </p:cNvPr>
          <p:cNvCxnSpPr>
            <a:cxnSpLocks/>
          </p:cNvCxnSpPr>
          <p:nvPr/>
        </p:nvCxnSpPr>
        <p:spPr>
          <a:xfrm rot="9335777">
            <a:off x="13533287" y="12408810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20E281-4DC6-8A03-2497-6C037E43C24E}"/>
              </a:ext>
            </a:extLst>
          </p:cNvPr>
          <p:cNvSpPr txBox="1"/>
          <p:nvPr/>
        </p:nvSpPr>
        <p:spPr>
          <a:xfrm rot="9335777">
            <a:off x="14008080" y="14239580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3.3V REGULATOR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7454265-74CB-A702-85DF-0D1231BF5A61}"/>
              </a:ext>
            </a:extLst>
          </p:cNvPr>
          <p:cNvSpPr/>
          <p:nvPr/>
        </p:nvSpPr>
        <p:spPr>
          <a:xfrm rot="9335777">
            <a:off x="12260650" y="14310186"/>
            <a:ext cx="238329" cy="249802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114B4F-91F4-2D62-C9A9-21D4B8FDC9ED}"/>
              </a:ext>
            </a:extLst>
          </p:cNvPr>
          <p:cNvCxnSpPr>
            <a:cxnSpLocks/>
          </p:cNvCxnSpPr>
          <p:nvPr/>
        </p:nvCxnSpPr>
        <p:spPr>
          <a:xfrm rot="9335777">
            <a:off x="12474211" y="14433992"/>
            <a:ext cx="156615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EA15AE4-09AC-9767-F27E-275BE1DEB654}"/>
              </a:ext>
            </a:extLst>
          </p:cNvPr>
          <p:cNvSpPr txBox="1"/>
          <p:nvPr/>
        </p:nvSpPr>
        <p:spPr>
          <a:xfrm rot="9335777">
            <a:off x="14003235" y="1133828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ICSP FOR ATMEGA328P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C143-354C-6FA7-446F-B1B4FFF88D27}"/>
              </a:ext>
            </a:extLst>
          </p:cNvPr>
          <p:cNvSpPr/>
          <p:nvPr/>
        </p:nvSpPr>
        <p:spPr>
          <a:xfrm rot="9335777">
            <a:off x="12867866" y="11735351"/>
            <a:ext cx="238329" cy="249802"/>
          </a:xfrm>
          <a:prstGeom prst="ellipse">
            <a:avLst/>
          </a:prstGeom>
          <a:solidFill>
            <a:srgbClr val="F34B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6B2F75-6AE3-47D4-E02E-073423047FBA}"/>
              </a:ext>
            </a:extLst>
          </p:cNvPr>
          <p:cNvCxnSpPr>
            <a:cxnSpLocks/>
          </p:cNvCxnSpPr>
          <p:nvPr/>
        </p:nvCxnSpPr>
        <p:spPr>
          <a:xfrm rot="9335777" flipV="1">
            <a:off x="13076582" y="11548027"/>
            <a:ext cx="928333" cy="2955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067EBBF-3ABB-D960-863E-0447203FFDEF}"/>
              </a:ext>
            </a:extLst>
          </p:cNvPr>
          <p:cNvSpPr txBox="1"/>
          <p:nvPr/>
        </p:nvSpPr>
        <p:spPr>
          <a:xfrm rot="9335777">
            <a:off x="12389094" y="1091393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RX TX LEDS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F77420-82D1-B4D9-254A-A1A43FBE1056}"/>
              </a:ext>
            </a:extLst>
          </p:cNvPr>
          <p:cNvSpPr txBox="1"/>
          <p:nvPr/>
        </p:nvSpPr>
        <p:spPr>
          <a:xfrm rot="9335777">
            <a:off x="13225093" y="15212699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5 V REGULATOR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5345979-33CC-674D-40B4-E0191C2182F8}"/>
              </a:ext>
            </a:extLst>
          </p:cNvPr>
          <p:cNvCxnSpPr>
            <a:cxnSpLocks/>
          </p:cNvCxnSpPr>
          <p:nvPr/>
        </p:nvCxnSpPr>
        <p:spPr>
          <a:xfrm flipV="1">
            <a:off x="3070694" y="9187146"/>
            <a:ext cx="1040968" cy="198748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081CDCF-FBD5-25D5-3780-3F1A983697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89"/>
          <a:stretch/>
        </p:blipFill>
        <p:spPr>
          <a:xfrm>
            <a:off x="7896610" y="1576925"/>
            <a:ext cx="3772427" cy="24849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 descr="2nd Gear">
                <a:extLst>
                  <a:ext uri="{FF2B5EF4-FFF2-40B4-BE49-F238E27FC236}">
                    <a16:creationId xmlns:a16="http://schemas.microsoft.com/office/drawing/2014/main" id="{3FA53AC3-E753-6775-C18F-71A8CA607D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1410" y="5330866"/>
              <a:ext cx="1368662" cy="138362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368662" cy="1383620"/>
                    </a:xfrm>
                    <a:prstGeom prst="rect">
                      <a:avLst/>
                    </a:prstGeom>
                  </am3d:spPr>
                  <am3d:camera>
                    <am3d:pos x="0" y="0" z="669274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342" d="1000000"/>
                    <am3d:preTrans dx="0" dy="-2875814" dz="24327"/>
                    <am3d:scale>
                      <am3d:sx n="1000000" d="1000000"/>
                      <am3d:sy n="1000000" d="1000000"/>
                      <am3d:sz n="1000000" d="1000000"/>
                    </am3d:scale>
                    <am3d:rot ax="5547379" ay="-2141" az="4992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071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 descr="2nd Gear">
                <a:extLst>
                  <a:ext uri="{FF2B5EF4-FFF2-40B4-BE49-F238E27FC236}">
                    <a16:creationId xmlns:a16="http://schemas.microsoft.com/office/drawing/2014/main" id="{3FA53AC3-E753-6775-C18F-71A8CA607D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1410" y="5330866"/>
                <a:ext cx="1368662" cy="138362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05AA6A0-B037-C43B-17F4-5A30F1E9F954}"/>
              </a:ext>
            </a:extLst>
          </p:cNvPr>
          <p:cNvSpPr/>
          <p:nvPr/>
        </p:nvSpPr>
        <p:spPr>
          <a:xfrm>
            <a:off x="9403080" y="4343400"/>
            <a:ext cx="1188720" cy="2224359"/>
          </a:xfrm>
          <a:custGeom>
            <a:avLst/>
            <a:gdLst>
              <a:gd name="connsiteX0" fmla="*/ 594360 w 1188720"/>
              <a:gd name="connsiteY0" fmla="*/ 0 h 2224359"/>
              <a:gd name="connsiteX1" fmla="*/ 1188720 w 1188720"/>
              <a:gd name="connsiteY1" fmla="*/ 757051 h 2224359"/>
              <a:gd name="connsiteX2" fmla="*/ 812297 w 1188720"/>
              <a:gd name="connsiteY2" fmla="*/ 1461591 h 2224359"/>
              <a:gd name="connsiteX3" fmla="*/ 793019 w 1188720"/>
              <a:gd name="connsiteY3" fmla="*/ 1468883 h 2224359"/>
              <a:gd name="connsiteX4" fmla="*/ 777240 w 1188720"/>
              <a:gd name="connsiteY4" fmla="*/ 1514102 h 2224359"/>
              <a:gd name="connsiteX5" fmla="*/ 774887 w 1188720"/>
              <a:gd name="connsiteY5" fmla="*/ 1589426 h 2224359"/>
              <a:gd name="connsiteX6" fmla="*/ 790789 w 1188720"/>
              <a:gd name="connsiteY6" fmla="*/ 1648155 h 2224359"/>
              <a:gd name="connsiteX7" fmla="*/ 888278 w 1188720"/>
              <a:gd name="connsiteY7" fmla="*/ 1789319 h 2224359"/>
              <a:gd name="connsiteX8" fmla="*/ 908388 w 1188720"/>
              <a:gd name="connsiteY8" fmla="*/ 1809693 h 2224359"/>
              <a:gd name="connsiteX9" fmla="*/ 901011 w 1188720"/>
              <a:gd name="connsiteY9" fmla="*/ 1807756 h 2224359"/>
              <a:gd name="connsiteX10" fmla="*/ 1188720 w 1188720"/>
              <a:gd name="connsiteY10" fmla="*/ 2224359 h 2224359"/>
              <a:gd name="connsiteX11" fmla="*/ 48530 w 1188720"/>
              <a:gd name="connsiteY11" fmla="*/ 2224359 h 2224359"/>
              <a:gd name="connsiteX12" fmla="*/ 270093 w 1188720"/>
              <a:gd name="connsiteY12" fmla="*/ 1903536 h 2224359"/>
              <a:gd name="connsiteX13" fmla="*/ 256114 w 1188720"/>
              <a:gd name="connsiteY13" fmla="*/ 1904939 h 2224359"/>
              <a:gd name="connsiteX14" fmla="*/ 279149 w 1188720"/>
              <a:gd name="connsiteY14" fmla="*/ 1890422 h 2224359"/>
              <a:gd name="connsiteX15" fmla="*/ 450582 w 1188720"/>
              <a:gd name="connsiteY15" fmla="*/ 1642186 h 2224359"/>
              <a:gd name="connsiteX16" fmla="*/ 443104 w 1188720"/>
              <a:gd name="connsiteY16" fmla="*/ 1572014 h 2224359"/>
              <a:gd name="connsiteX17" fmla="*/ 412139 w 1188720"/>
              <a:gd name="connsiteY17" fmla="*/ 1499147 h 2224359"/>
              <a:gd name="connsiteX18" fmla="*/ 384594 w 1188720"/>
              <a:gd name="connsiteY18" fmla="*/ 1464682 h 2224359"/>
              <a:gd name="connsiteX19" fmla="*/ 376423 w 1188720"/>
              <a:gd name="connsiteY19" fmla="*/ 1461591 h 2224359"/>
              <a:gd name="connsiteX20" fmla="*/ 0 w 1188720"/>
              <a:gd name="connsiteY20" fmla="*/ 757051 h 2224359"/>
              <a:gd name="connsiteX21" fmla="*/ 594360 w 1188720"/>
              <a:gd name="connsiteY21" fmla="*/ 0 h 222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88720" h="2224359">
                <a:moveTo>
                  <a:pt x="594360" y="0"/>
                </a:moveTo>
                <a:cubicBezTo>
                  <a:pt x="922616" y="0"/>
                  <a:pt x="1188720" y="338943"/>
                  <a:pt x="1188720" y="757051"/>
                </a:cubicBezTo>
                <a:cubicBezTo>
                  <a:pt x="1188720" y="1077165"/>
                  <a:pt x="1032735" y="1350874"/>
                  <a:pt x="812297" y="1461591"/>
                </a:cubicBezTo>
                <a:lnTo>
                  <a:pt x="793019" y="1468883"/>
                </a:lnTo>
                <a:lnTo>
                  <a:pt x="777240" y="1514102"/>
                </a:lnTo>
                <a:cubicBezTo>
                  <a:pt x="772678" y="1538686"/>
                  <a:pt x="771862" y="1563964"/>
                  <a:pt x="774887" y="1589426"/>
                </a:cubicBezTo>
                <a:lnTo>
                  <a:pt x="790789" y="1648155"/>
                </a:lnTo>
                <a:lnTo>
                  <a:pt x="888278" y="1789319"/>
                </a:lnTo>
                <a:lnTo>
                  <a:pt x="908388" y="1809693"/>
                </a:lnTo>
                <a:lnTo>
                  <a:pt x="901011" y="1807756"/>
                </a:lnTo>
                <a:lnTo>
                  <a:pt x="1188720" y="2224359"/>
                </a:lnTo>
                <a:lnTo>
                  <a:pt x="48530" y="2224359"/>
                </a:lnTo>
                <a:lnTo>
                  <a:pt x="270093" y="1903536"/>
                </a:lnTo>
                <a:lnTo>
                  <a:pt x="256114" y="1904939"/>
                </a:lnTo>
                <a:lnTo>
                  <a:pt x="279149" y="1890422"/>
                </a:lnTo>
                <a:lnTo>
                  <a:pt x="450582" y="1642186"/>
                </a:lnTo>
                <a:lnTo>
                  <a:pt x="443104" y="1572014"/>
                </a:lnTo>
                <a:cubicBezTo>
                  <a:pt x="436621" y="1547207"/>
                  <a:pt x="426307" y="1522744"/>
                  <a:pt x="412139" y="1499147"/>
                </a:cubicBezTo>
                <a:lnTo>
                  <a:pt x="384594" y="1464682"/>
                </a:lnTo>
                <a:lnTo>
                  <a:pt x="376423" y="1461591"/>
                </a:lnTo>
                <a:cubicBezTo>
                  <a:pt x="155985" y="1350874"/>
                  <a:pt x="0" y="1077165"/>
                  <a:pt x="0" y="757051"/>
                </a:cubicBezTo>
                <a:cubicBezTo>
                  <a:pt x="0" y="338943"/>
                  <a:pt x="266104" y="0"/>
                  <a:pt x="59436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3042A55-171E-0BA6-426F-777D8439D9C6}"/>
              </a:ext>
            </a:extLst>
          </p:cNvPr>
          <p:cNvCxnSpPr/>
          <p:nvPr/>
        </p:nvCxnSpPr>
        <p:spPr>
          <a:xfrm flipH="1">
            <a:off x="3646025" y="2847372"/>
            <a:ext cx="4398380" cy="71763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AA4BF9-D3A1-652A-D43C-BF39254864F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87499" y="4550676"/>
            <a:ext cx="3863911" cy="139871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A2F6C2E8-FFD6-04BC-387E-A3225A4375F4}"/>
              </a:ext>
            </a:extLst>
          </p:cNvPr>
          <p:cNvSpPr/>
          <p:nvPr/>
        </p:nvSpPr>
        <p:spPr>
          <a:xfrm>
            <a:off x="9403078" y="4361491"/>
            <a:ext cx="1188721" cy="14960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88112-5C4E-6AA7-CA94-EE8C5575707E}"/>
              </a:ext>
            </a:extLst>
          </p:cNvPr>
          <p:cNvSpPr txBox="1"/>
          <p:nvPr/>
        </p:nvSpPr>
        <p:spPr>
          <a:xfrm>
            <a:off x="9654405" y="6093830"/>
            <a:ext cx="856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ptos Display" panose="020B0004020202020204" pitchFamily="34" charset="0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227809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7" presetClass="emph" presetSubtype="204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7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7" presetClass="emph" presetSubtype="0" repeatCount="300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6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6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F5F5B-EC93-507C-3991-DC9A13CD7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4623"/>
            <a:ext cx="12192000" cy="6858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F1CDB-616D-7440-A88C-869956FE45D1}"/>
              </a:ext>
            </a:extLst>
          </p:cNvPr>
          <p:cNvSpPr txBox="1"/>
          <p:nvPr/>
        </p:nvSpPr>
        <p:spPr>
          <a:xfrm>
            <a:off x="876660" y="2079259"/>
            <a:ext cx="111472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>
                    <a:alpha val="25000"/>
                  </a:schemeClr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DC7B8-2096-2BF1-42F0-EBFCCB2D8F97}"/>
              </a:ext>
            </a:extLst>
          </p:cNvPr>
          <p:cNvSpPr txBox="1"/>
          <p:nvPr/>
        </p:nvSpPr>
        <p:spPr>
          <a:xfrm>
            <a:off x="264160" y="243511"/>
            <a:ext cx="710184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FEATURES OF                     UNO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Inexpensive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Active User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Cross Platform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Tons of Libraries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Faster Execution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User Friendly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Customizable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B8726-9670-13C6-9D39-88B199B2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505" y="660400"/>
            <a:ext cx="6058749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EA08E781-70F8-DDE4-1F6B-55A08DFDD2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1693396"/>
                  </p:ext>
                </p:extLst>
              </p:nvPr>
            </p:nvGraphicFramePr>
            <p:xfrm>
              <a:off x="6095999" y="1078706"/>
              <a:ext cx="4894543" cy="47005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894543" cy="4700587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03606" ay="1143732" az="15032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07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EA08E781-70F8-DDE4-1F6B-55A08DFDD2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5999" y="1078706"/>
                <a:ext cx="4894543" cy="470058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A02BB9-3A95-B391-49B7-E89F0DAA3A12}"/>
              </a:ext>
            </a:extLst>
          </p:cNvPr>
          <p:cNvSpPr txBox="1"/>
          <p:nvPr/>
        </p:nvSpPr>
        <p:spPr>
          <a:xfrm>
            <a:off x="3545040" y="255264"/>
            <a:ext cx="2905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ARDUINO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lectronic Resistor 3">
                <a:extLst>
                  <a:ext uri="{FF2B5EF4-FFF2-40B4-BE49-F238E27FC236}">
                    <a16:creationId xmlns:a16="http://schemas.microsoft.com/office/drawing/2014/main" id="{32E0CC86-C75E-3691-5CDE-FF0FB469076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85161641"/>
                  </p:ext>
                </p:extLst>
              </p:nvPr>
            </p:nvGraphicFramePr>
            <p:xfrm rot="11601061">
              <a:off x="8018274" y="9632166"/>
              <a:ext cx="803213" cy="1938992"/>
            </p:xfrm>
            <a:graphic>
              <a:graphicData uri="http://schemas.microsoft.com/office/drawing/2017/model3d">
                <am3d:model3d r:embed="rId6">
                  <am3d:spPr>
                    <a:xfrm rot="11601061">
                      <a:off x="0" y="0"/>
                      <a:ext cx="803213" cy="1938992"/>
                    </a:xfrm>
                    <a:prstGeom prst="rect">
                      <a:avLst/>
                    </a:prstGeom>
                  </am3d:spPr>
                  <am3d:camera>
                    <am3d:pos x="0" y="0" z="536883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0051" d="1000000"/>
                    <am3d:preTrans dx="-21" dy="-11" dz="-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29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lectronic Resistor 3">
                <a:extLst>
                  <a:ext uri="{FF2B5EF4-FFF2-40B4-BE49-F238E27FC236}">
                    <a16:creationId xmlns:a16="http://schemas.microsoft.com/office/drawing/2014/main" id="{32E0CC86-C75E-3691-5CDE-FF0FB46907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601061">
                <a:off x="8018274" y="9632166"/>
                <a:ext cx="803213" cy="1938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Transistor">
                <a:extLst>
                  <a:ext uri="{FF2B5EF4-FFF2-40B4-BE49-F238E27FC236}">
                    <a16:creationId xmlns:a16="http://schemas.microsoft.com/office/drawing/2014/main" id="{E3261E17-7DBD-B6FD-2CE7-4E9E62EFA0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241332"/>
                  </p:ext>
                </p:extLst>
              </p:nvPr>
            </p:nvGraphicFramePr>
            <p:xfrm rot="8804093">
              <a:off x="10331248" y="9596911"/>
              <a:ext cx="579562" cy="2133981"/>
            </p:xfrm>
            <a:graphic>
              <a:graphicData uri="http://schemas.microsoft.com/office/drawing/2017/model3d">
                <am3d:model3d r:embed="rId8">
                  <am3d:spPr>
                    <a:xfrm rot="8804093">
                      <a:off x="0" y="0"/>
                      <a:ext cx="579562" cy="2133981"/>
                    </a:xfrm>
                    <a:prstGeom prst="rect">
                      <a:avLst/>
                    </a:prstGeom>
                  </am3d:spPr>
                  <am3d:camera>
                    <am3d:pos x="0" y="0" z="489941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444442" d="1000000"/>
                    <am3d:preTrans dx="0" dy="-21947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8588" ay="1310503" az="38477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181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Transistor">
                <a:extLst>
                  <a:ext uri="{FF2B5EF4-FFF2-40B4-BE49-F238E27FC236}">
                    <a16:creationId xmlns:a16="http://schemas.microsoft.com/office/drawing/2014/main" id="{E3261E17-7DBD-B6FD-2CE7-4E9E62EFA0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8804093">
                <a:off x="10331248" y="9596911"/>
                <a:ext cx="579562" cy="2133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Electrolitic Capacitor">
                <a:extLst>
                  <a:ext uri="{FF2B5EF4-FFF2-40B4-BE49-F238E27FC236}">
                    <a16:creationId xmlns:a16="http://schemas.microsoft.com/office/drawing/2014/main" id="{288DDD31-0F01-BB62-10ED-D05C2E06AC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4670695"/>
                  </p:ext>
                </p:extLst>
              </p:nvPr>
            </p:nvGraphicFramePr>
            <p:xfrm rot="9552775">
              <a:off x="10659500" y="11762756"/>
              <a:ext cx="373511" cy="2085264"/>
            </p:xfrm>
            <a:graphic>
              <a:graphicData uri="http://schemas.microsoft.com/office/drawing/2017/model3d">
                <am3d:model3d r:embed="rId10">
                  <am3d:spPr>
                    <a:xfrm rot="9552775">
                      <a:off x="0" y="0"/>
                      <a:ext cx="373511" cy="2085264"/>
                    </a:xfrm>
                    <a:prstGeom prst="rect">
                      <a:avLst/>
                    </a:prstGeom>
                  </am3d:spPr>
                  <am3d:camera>
                    <am3d:pos x="0" y="0" z="485219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713817" d="1000000"/>
                    <am3d:preTrans dx="0" dy="451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173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Electrolitic Capacitor">
                <a:extLst>
                  <a:ext uri="{FF2B5EF4-FFF2-40B4-BE49-F238E27FC236}">
                    <a16:creationId xmlns:a16="http://schemas.microsoft.com/office/drawing/2014/main" id="{288DDD31-0F01-BB62-10ED-D05C2E06A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9552775">
                <a:off x="10659500" y="11762756"/>
                <a:ext cx="373511" cy="208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Integrated Circuit 16 Pin Dip">
                <a:extLst>
                  <a:ext uri="{FF2B5EF4-FFF2-40B4-BE49-F238E27FC236}">
                    <a16:creationId xmlns:a16="http://schemas.microsoft.com/office/drawing/2014/main" id="{1DBF15E0-35B8-503B-865F-CC369D9451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2736585"/>
                  </p:ext>
                </p:extLst>
              </p:nvPr>
            </p:nvGraphicFramePr>
            <p:xfrm rot="11601061">
              <a:off x="7599390" y="11658935"/>
              <a:ext cx="2279276" cy="2197711"/>
            </p:xfrm>
            <a:graphic>
              <a:graphicData uri="http://schemas.microsoft.com/office/drawing/2017/model3d">
                <am3d:model3d r:embed="rId12">
                  <am3d:spPr>
                    <a:xfrm rot="11601061">
                      <a:off x="0" y="0"/>
                      <a:ext cx="2279276" cy="2197711"/>
                    </a:xfrm>
                    <a:prstGeom prst="rect">
                      <a:avLst/>
                    </a:prstGeom>
                  </am3d:spPr>
                  <am3d:camera>
                    <am3d:pos x="0" y="0" z="533487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7" d="1000000"/>
                    <am3d:preTrans dx="0" dy="-8880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1894" ay="1702051" az="90387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451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Integrated Circuit 16 Pin Dip">
                <a:extLst>
                  <a:ext uri="{FF2B5EF4-FFF2-40B4-BE49-F238E27FC236}">
                    <a16:creationId xmlns:a16="http://schemas.microsoft.com/office/drawing/2014/main" id="{1DBF15E0-35B8-503B-865F-CC369D9451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1601061">
                <a:off x="7599390" y="11658935"/>
                <a:ext cx="2279276" cy="2197711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B5349EC-6F83-FB41-1518-4EE0EBDBF17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7" t="16527" r="15916" b="3530"/>
          <a:stretch/>
        </p:blipFill>
        <p:spPr>
          <a:xfrm rot="13113976">
            <a:off x="16880840" y="-6427832"/>
            <a:ext cx="5008986" cy="33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518</Words>
  <Application>Microsoft Office PowerPoint</Application>
  <PresentationFormat>Widescreen</PresentationFormat>
  <Paragraphs>163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Aptos Display</vt:lpstr>
      <vt:lpstr>Arial</vt:lpstr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Mark Joseph</dc:creator>
  <cp:lastModifiedBy>Joel Mark Joseph</cp:lastModifiedBy>
  <cp:revision>75</cp:revision>
  <dcterms:created xsi:type="dcterms:W3CDTF">2023-03-28T08:16:01Z</dcterms:created>
  <dcterms:modified xsi:type="dcterms:W3CDTF">2023-11-16T19:42:23Z</dcterms:modified>
</cp:coreProperties>
</file>